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10.fntdata" ContentType="application/x-fontdata"/>
  <Override PartName="/ppt/fonts/font11.fntdata" ContentType="application/x-fontdata"/>
  <Override PartName="/ppt/fonts/font12.fntdata" ContentType="application/x-fontdata"/>
  <Override PartName="/ppt/fonts/font13.fntdata" ContentType="application/x-fontdata"/>
  <Override PartName="/ppt/fonts/font14.fntdata" ContentType="application/x-fontdata"/>
  <Override PartName="/ppt/fonts/font15.fntdata" ContentType="application/x-fontdata"/>
  <Override PartName="/ppt/fonts/font16.fntdata" ContentType="application/x-fontdata"/>
  <Override PartName="/ppt/fonts/font17.fntdata" ContentType="application/x-fontdata"/>
  <Override PartName="/ppt/fonts/font18.fntdata" ContentType="application/x-fontdata"/>
  <Override PartName="/ppt/fonts/font19.fntdata" ContentType="application/x-fontdata"/>
  <Override PartName="/ppt/fonts/font2.fntdata" ContentType="application/x-fontdata"/>
  <Override PartName="/ppt/fonts/font20.fntdata" ContentType="application/x-fontdata"/>
  <Override PartName="/ppt/fonts/font21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fonts/font9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80700"/>
  <p:notesSz cx="7556500" cy="10680700"/>
  <p:embeddedFontLst>
    <p:embeddedFont>
      <p:font typeface="LERQOE+ArialMT"/>
      <p:regular r:id="rId13"/>
    </p:embeddedFont>
    <p:embeddedFont>
      <p:font typeface="NMJFSP+Arial-BoldMT"/>
      <p:regular r:id="rId14"/>
    </p:embeddedFont>
    <p:embeddedFont>
      <p:font typeface="LSLLOU+LucidaSansUnicode"/>
      <p:regular r:id="rId15"/>
    </p:embeddedFont>
    <p:embeddedFont>
      <p:font typeface="JNOKHV+Roboto-Regular"/>
      <p:regular r:id="rId16"/>
    </p:embeddedFont>
    <p:embeddedFont>
      <p:font typeface="CSTPPV+Roboto-Bold"/>
      <p:regular r:id="rId17"/>
    </p:embeddedFont>
    <p:embeddedFont>
      <p:font typeface="CCKJUO+MicrosoftSansSerif"/>
      <p:regular r:id="rId18"/>
    </p:embeddedFont>
    <p:embeddedFont>
      <p:font typeface="UDSKFL+Arial-BoldMT"/>
      <p:regular r:id="rId19"/>
    </p:embeddedFont>
    <p:embeddedFont>
      <p:font typeface="AVIKUQ+Arial-BoldMT"/>
      <p:regular r:id="rId20"/>
    </p:embeddedFont>
    <p:embeddedFont>
      <p:font typeface="DVNBOP+ArialMT"/>
      <p:regular r:id="rId21"/>
    </p:embeddedFont>
    <p:embeddedFont>
      <p:font typeface="DWFGOE+ArialMT"/>
      <p:regular r:id="rId22"/>
    </p:embeddedFont>
    <p:embeddedFont>
      <p:font typeface="KDQPLO+ArialMT"/>
      <p:regular r:id="rId23"/>
    </p:embeddedFont>
    <p:embeddedFont>
      <p:font typeface="JEWQEF+Arial-BoldMT"/>
      <p:regular r:id="rId24"/>
    </p:embeddedFont>
    <p:embeddedFont>
      <p:font typeface="FRDQUQ+Helvetica"/>
      <p:regular r:id="rId25"/>
    </p:embeddedFont>
    <p:embeddedFont>
      <p:font typeface="ICPFTW+ArialMT"/>
      <p:regular r:id="rId26"/>
    </p:embeddedFont>
    <p:embeddedFont>
      <p:font typeface="OIEQQM+Helvetica"/>
      <p:regular r:id="rId27"/>
    </p:embeddedFont>
    <p:embeddedFont>
      <p:font typeface="MTLNAF+Arial-BoldMT"/>
      <p:regular r:id="rId28"/>
    </p:embeddedFont>
    <p:embeddedFont>
      <p:font typeface="AGMIEB+ArialMT"/>
      <p:regular r:id="rId29"/>
    </p:embeddedFont>
    <p:embeddedFont>
      <p:font typeface="KFIKWO+Arial-BoldMT"/>
      <p:regular r:id="rId30"/>
    </p:embeddedFont>
    <p:embeddedFont>
      <p:font typeface="UUTQHB+ArialMT"/>
      <p:regular r:id="rId31"/>
    </p:embeddedFont>
    <p:embeddedFont>
      <p:font typeface="BPSPRA+ArialMT"/>
      <p:regular r:id="rId32"/>
    </p:embeddedFont>
    <p:embeddedFont>
      <p:font typeface="DCJFSB+Arial-BoldMT"/>
      <p:regular r:id="rId33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font" Target="fonts/font1.fntdata" /><Relationship Id="rId14" Type="http://schemas.openxmlformats.org/officeDocument/2006/relationships/font" Target="fonts/font2.fntdata" /><Relationship Id="rId15" Type="http://schemas.openxmlformats.org/officeDocument/2006/relationships/font" Target="fonts/font3.fntdata" /><Relationship Id="rId16" Type="http://schemas.openxmlformats.org/officeDocument/2006/relationships/font" Target="fonts/font4.fntdata" /><Relationship Id="rId17" Type="http://schemas.openxmlformats.org/officeDocument/2006/relationships/font" Target="fonts/font5.fntdata" /><Relationship Id="rId18" Type="http://schemas.openxmlformats.org/officeDocument/2006/relationships/font" Target="fonts/font6.fntdata" /><Relationship Id="rId19" Type="http://schemas.openxmlformats.org/officeDocument/2006/relationships/font" Target="fonts/font7.fntdata" /><Relationship Id="rId2" Type="http://schemas.openxmlformats.org/officeDocument/2006/relationships/tableStyles" Target="tableStyles.xml" /><Relationship Id="rId20" Type="http://schemas.openxmlformats.org/officeDocument/2006/relationships/font" Target="fonts/font8.fntdata" /><Relationship Id="rId21" Type="http://schemas.openxmlformats.org/officeDocument/2006/relationships/font" Target="fonts/font9.fntdata" /><Relationship Id="rId22" Type="http://schemas.openxmlformats.org/officeDocument/2006/relationships/font" Target="fonts/font10.fntdata" /><Relationship Id="rId23" Type="http://schemas.openxmlformats.org/officeDocument/2006/relationships/font" Target="fonts/font11.fntdata" /><Relationship Id="rId24" Type="http://schemas.openxmlformats.org/officeDocument/2006/relationships/font" Target="fonts/font12.fntdata" /><Relationship Id="rId25" Type="http://schemas.openxmlformats.org/officeDocument/2006/relationships/font" Target="fonts/font13.fntdata" /><Relationship Id="rId26" Type="http://schemas.openxmlformats.org/officeDocument/2006/relationships/font" Target="fonts/font14.fntdata" /><Relationship Id="rId27" Type="http://schemas.openxmlformats.org/officeDocument/2006/relationships/font" Target="fonts/font15.fntdata" /><Relationship Id="rId28" Type="http://schemas.openxmlformats.org/officeDocument/2006/relationships/font" Target="fonts/font16.fntdata" /><Relationship Id="rId29" Type="http://schemas.openxmlformats.org/officeDocument/2006/relationships/font" Target="fonts/font17.fntdata" /><Relationship Id="rId3" Type="http://schemas.openxmlformats.org/officeDocument/2006/relationships/viewProps" Target="viewProps.xml" /><Relationship Id="rId30" Type="http://schemas.openxmlformats.org/officeDocument/2006/relationships/font" Target="fonts/font18.fntdata" /><Relationship Id="rId31" Type="http://schemas.openxmlformats.org/officeDocument/2006/relationships/font" Target="fonts/font19.fntdata" /><Relationship Id="rId32" Type="http://schemas.openxmlformats.org/officeDocument/2006/relationships/font" Target="fonts/font20.fntdata" /><Relationship Id="rId33" Type="http://schemas.openxmlformats.org/officeDocument/2006/relationships/font" Target="fonts/font21.fntdata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9.png" /><Relationship Id="rId2" Type="http://schemas.openxmlformats.org/officeDocument/2006/relationships/image" Target="../media/image1.png" /><Relationship Id="rId3" Type="http://schemas.openxmlformats.org/officeDocument/2006/relationships/image" Target="../media/image2.png" /><Relationship Id="rId4" Type="http://schemas.openxmlformats.org/officeDocument/2006/relationships/image" Target="../media/image3.png" /><Relationship Id="rId5" Type="http://schemas.openxmlformats.org/officeDocument/2006/relationships/image" Target="../media/image4.png" /><Relationship Id="rId6" Type="http://schemas.openxmlformats.org/officeDocument/2006/relationships/image" Target="../media/image5.png" /><Relationship Id="rId7" Type="http://schemas.openxmlformats.org/officeDocument/2006/relationships/image" Target="../media/image6.png" /><Relationship Id="rId8" Type="http://schemas.openxmlformats.org/officeDocument/2006/relationships/image" Target="../media/image7.png" /><Relationship Id="rId9" Type="http://schemas.openxmlformats.org/officeDocument/2006/relationships/image" Target="../media/image8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png" /><Relationship Id="rId3" Type="http://schemas.openxmlformats.org/officeDocument/2006/relationships/image" Target="../media/image11.png" /><Relationship Id="rId4" Type="http://schemas.openxmlformats.org/officeDocument/2006/relationships/image" Target="../media/image12.png" /><Relationship Id="rId5" Type="http://schemas.openxmlformats.org/officeDocument/2006/relationships/image" Target="../media/image13.png" /><Relationship Id="rId6" Type="http://schemas.openxmlformats.org/officeDocument/2006/relationships/image" Target="../media/image1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Relationship Id="rId4" Type="http://schemas.openxmlformats.org/officeDocument/2006/relationships/image" Target="../media/image19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2.png" /><Relationship Id="rId3" Type="http://schemas.openxmlformats.org/officeDocument/2006/relationships/image" Target="../media/image23.png" /><Relationship Id="rId4" Type="http://schemas.openxmlformats.org/officeDocument/2006/relationships/image" Target="../media/image24.png" /><Relationship Id="rId5" Type="http://schemas.openxmlformats.org/officeDocument/2006/relationships/image" Target="../media/image25.png" /><Relationship Id="rId6" Type="http://schemas.openxmlformats.org/officeDocument/2006/relationships/image" Target="../media/image26.png" /><Relationship Id="rId7" Type="http://schemas.openxmlformats.org/officeDocument/2006/relationships/image" Target="../media/image27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381000" y="3010407"/>
            <a:ext cx="6809231" cy="4767072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98144" y="8430895"/>
            <a:ext cx="6795476" cy="1617789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364491" y="1784348"/>
            <a:ext cx="6873238" cy="1038225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74980" y="1897380"/>
            <a:ext cx="874775" cy="649223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471676" y="1924812"/>
            <a:ext cx="2264664" cy="621792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5528564" y="1888236"/>
            <a:ext cx="1584959" cy="390144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5863844" y="2415540"/>
            <a:ext cx="524256" cy="128016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6555740" y="2415540"/>
            <a:ext cx="509016" cy="128016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308601" y="470534"/>
            <a:ext cx="1939217" cy="1054735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95605" y="503731"/>
            <a:ext cx="2370665" cy="4630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ADECCO</a:t>
            </a:r>
            <a:r>
              <a:rPr dirty="0" sz="900" spc="-19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RECURSOS</a:t>
            </a:r>
            <a:r>
              <a:rPr dirty="0" sz="900" spc="-26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HUMANOS</a:t>
            </a:r>
            <a:r>
              <a:rPr dirty="0" sz="900" spc="-25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S.A.</a:t>
            </a:r>
          </a:p>
          <a:p>
            <a:pPr marL="0" marR="0">
              <a:lnSpc>
                <a:spcPts val="1018"/>
              </a:lnSpc>
              <a:spcBef>
                <a:spcPts val="182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RUT:</a:t>
            </a:r>
            <a:r>
              <a:rPr dirty="0" sz="900" spc="-10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96.820.170-0</a:t>
            </a:r>
          </a:p>
          <a:p>
            <a:pPr marL="0" marR="0">
              <a:lnSpc>
                <a:spcPts val="1018"/>
              </a:lnSpc>
              <a:spcBef>
                <a:spcPts val="106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Calle</a:t>
            </a:r>
            <a:r>
              <a:rPr dirty="0" sz="900" spc="-26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Rosario</a:t>
            </a:r>
            <a:r>
              <a:rPr dirty="0" sz="900" spc="-21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Norte</a:t>
            </a:r>
            <a:r>
              <a:rPr dirty="0" sz="900" spc="-21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100</a:t>
            </a:r>
            <a:r>
              <a:rPr dirty="0" sz="900" spc="-25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Of</a:t>
            </a:r>
            <a:r>
              <a:rPr dirty="0" sz="900" spc="-15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10,</a:t>
            </a:r>
            <a:r>
              <a:rPr dirty="0" sz="900" spc="-20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Las</a:t>
            </a:r>
            <a:r>
              <a:rPr dirty="0" sz="900" spc="-20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Condes.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95605" y="1159468"/>
            <a:ext cx="290952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NMJFSP+Arial-BoldMT"/>
                <a:cs typeface="NMJFSP+Arial-BoldMT"/>
              </a:rPr>
              <a:t>LIQUIDACION</a:t>
            </a:r>
            <a:r>
              <a:rPr dirty="0" sz="1200">
                <a:solidFill>
                  <a:srgbClr val="000000"/>
                </a:solidFill>
                <a:latin typeface="NMJFSP+Arial-BoldMT"/>
                <a:cs typeface="NMJFSP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NMJFSP+Arial-BoldMT"/>
                <a:cs typeface="NMJFSP+Arial-BoldMT"/>
              </a:rPr>
              <a:t>DE</a:t>
            </a:r>
            <a:r>
              <a:rPr dirty="0" sz="1200" spc="-11">
                <a:solidFill>
                  <a:srgbClr val="000000"/>
                </a:solidFill>
                <a:latin typeface="NMJFSP+Arial-BoldMT"/>
                <a:cs typeface="NMJFSP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NMJFSP+Arial-BoldMT"/>
                <a:cs typeface="NMJFSP+Arial-BoldMT"/>
              </a:rPr>
              <a:t>REMUNERACIONES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95605" y="1366315"/>
            <a:ext cx="1221751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NMJFSP+Arial-BoldMT"/>
                <a:cs typeface="NMJFSP+Arial-BoldMT"/>
              </a:rPr>
              <a:t>Noviembre</a:t>
            </a:r>
            <a:r>
              <a:rPr dirty="0" sz="900">
                <a:solidFill>
                  <a:srgbClr val="000000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000000"/>
                </a:solidFill>
                <a:latin typeface="NMJFSP+Arial-BoldMT"/>
                <a:cs typeface="NMJFSP+Arial-BoldMT"/>
              </a:rPr>
              <a:t>del</a:t>
            </a:r>
            <a:r>
              <a:rPr dirty="0" sz="900">
                <a:solidFill>
                  <a:srgbClr val="000000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000000"/>
                </a:solidFill>
                <a:latin typeface="NMJFSP+Arial-BoldMT"/>
                <a:cs typeface="NMJFSP+Arial-BoldMT"/>
              </a:rPr>
              <a:t>2021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528564" y="1860371"/>
            <a:ext cx="663713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NMJFSP+Arial-BoldMT"/>
                <a:cs typeface="NMJFSP+Arial-BoldMT"/>
              </a:rPr>
              <a:t>Rut:</a:t>
            </a:r>
            <a:r>
              <a:rPr dirty="0" sz="900" spc="-60">
                <a:solidFill>
                  <a:srgbClr val="000000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000000"/>
                </a:solidFill>
                <a:latin typeface="Arial"/>
                <a:cs typeface="Arial"/>
              </a:rPr>
              <a:t>n_rut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74980" y="1900870"/>
            <a:ext cx="636085" cy="3518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NMJFSP+Arial-BoldMT"/>
                <a:cs typeface="NMJFSP+Arial-BoldMT"/>
              </a:rPr>
              <a:t>Nombre</a:t>
            </a:r>
          </a:p>
          <a:p>
            <a:pPr marL="0" marR="0">
              <a:lnSpc>
                <a:spcPts val="1126"/>
              </a:lnSpc>
              <a:spcBef>
                <a:spcPts val="267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NMJFSP+Arial-BoldMT"/>
                <a:cs typeface="NMJFSP+Arial-BoldMT"/>
              </a:rPr>
              <a:t>Cargo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471676" y="1919361"/>
            <a:ext cx="560741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:</a:t>
            </a:r>
            <a:r>
              <a:rPr dirty="0" sz="1000" spc="-28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Name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471676" y="2078873"/>
            <a:ext cx="2247525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:</a:t>
            </a:r>
            <a:r>
              <a:rPr dirty="0" sz="1000" spc="-28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ANALISTA</a:t>
            </a:r>
            <a:r>
              <a:rPr dirty="0" sz="1000" spc="-38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CONTABLE</a:t>
            </a:r>
            <a:r>
              <a:rPr dirty="0" sz="1000" spc="-52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SUPERIOR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5528564" y="2122499"/>
            <a:ext cx="1648944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NMJFSP+Arial-BoldMT"/>
                <a:cs typeface="NMJFSP+Arial-BoldMT"/>
              </a:rPr>
              <a:t>Codigo</a:t>
            </a:r>
            <a:r>
              <a:rPr dirty="0" sz="900" spc="10">
                <a:solidFill>
                  <a:srgbClr val="000000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000000"/>
                </a:solidFill>
                <a:latin typeface="NMJFSP+Arial-BoldMT"/>
                <a:cs typeface="NMJFSP+Arial-BoldMT"/>
              </a:rPr>
              <a:t>interno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:</a:t>
            </a:r>
            <a:r>
              <a:rPr dirty="0" sz="900" spc="459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 spc="16">
                <a:solidFill>
                  <a:srgbClr val="000000"/>
                </a:solidFill>
                <a:latin typeface="LERQOE+ArialMT"/>
                <a:cs typeface="LERQOE+ArialMT"/>
              </a:rPr>
              <a:t>M27188</a:t>
            </a:r>
            <a:r>
              <a:rPr dirty="0" sz="900" spc="-90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/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474980" y="2233102"/>
            <a:ext cx="2210784" cy="186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NMJFSP+Arial-BoldMT"/>
                <a:cs typeface="NMJFSP+Arial-BoldMT"/>
              </a:rPr>
              <a:t>Fecha</a:t>
            </a:r>
            <a:r>
              <a:rPr dirty="0" sz="1000">
                <a:solidFill>
                  <a:srgbClr val="000000"/>
                </a:solidFill>
                <a:latin typeface="NMJFSP+Arial-BoldMT"/>
                <a:cs typeface="NMJFSP+Arial-BoldMT"/>
              </a:rPr>
              <a:t> </a:t>
            </a:r>
            <a:r>
              <a:rPr dirty="0" sz="1000">
                <a:solidFill>
                  <a:srgbClr val="000000"/>
                </a:solidFill>
                <a:latin typeface="NMJFSP+Arial-BoldMT"/>
                <a:cs typeface="NMJFSP+Arial-BoldMT"/>
              </a:rPr>
              <a:t>Ingreso</a:t>
            </a:r>
            <a:r>
              <a:rPr dirty="0" sz="1000" spc="818">
                <a:solidFill>
                  <a:srgbClr val="000000"/>
                </a:solidFill>
                <a:latin typeface="NMJFSP+Arial-BoldMT"/>
                <a:cs typeface="NMJFSP+Arial-BoldMT"/>
              </a:rPr>
              <a:t> </a:t>
            </a: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:</a:t>
            </a: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06.</a:t>
            </a:r>
            <a:r>
              <a:rPr dirty="0" sz="1000" spc="-23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Agosto.</a:t>
            </a: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2018.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474980" y="2400742"/>
            <a:ext cx="764038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NMJFSP+Arial-BoldMT"/>
                <a:cs typeface="NMJFSP+Arial-BoldMT"/>
              </a:rPr>
              <a:t>Días</a:t>
            </a:r>
            <a:r>
              <a:rPr dirty="0" sz="1000">
                <a:solidFill>
                  <a:srgbClr val="000000"/>
                </a:solidFill>
                <a:latin typeface="NMJFSP+Arial-BoldMT"/>
                <a:cs typeface="NMJFSP+Arial-BoldMT"/>
              </a:rPr>
              <a:t> </a:t>
            </a:r>
            <a:r>
              <a:rPr dirty="0" sz="1000">
                <a:solidFill>
                  <a:srgbClr val="000000"/>
                </a:solidFill>
                <a:latin typeface="NMJFSP+Arial-BoldMT"/>
                <a:cs typeface="NMJFSP+Arial-BoldMT"/>
              </a:rPr>
              <a:t>Trab.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471676" y="2397897"/>
            <a:ext cx="363759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:</a:t>
            </a: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30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860796" y="2414828"/>
            <a:ext cx="673494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NMJFSP+Arial-BoldMT"/>
                <a:cs typeface="NMJFSP+Arial-BoldMT"/>
              </a:rPr>
              <a:t>Contrato: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555740" y="2414828"/>
            <a:ext cx="654718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LERQOE+ArialMT"/>
                <a:cs typeface="LERQOE+ArialMT"/>
              </a:rPr>
              <a:t>Indefinido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510811" y="3067099"/>
            <a:ext cx="718738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HABERES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33958" y="3310939"/>
            <a:ext cx="795879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IMPONIBLE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433958" y="3543751"/>
            <a:ext cx="1897846" cy="177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002</a:t>
            </a:r>
            <a:r>
              <a:rPr dirty="0" sz="900" spc="-1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Sueldo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Base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(plazo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indefinido)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629476" y="3535658"/>
            <a:ext cx="667364" cy="2160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$</a:t>
            </a:r>
            <a:r>
              <a:rPr dirty="0" sz="900" spc="-7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90</a:t>
            </a:r>
            <a:r>
              <a:rPr dirty="0" sz="900">
                <a:solidFill>
                  <a:srgbClr val="323232"/>
                </a:solidFill>
                <a:latin typeface="LSLLOU+LucidaSansUnicode"/>
                <a:cs typeface="LSLLOU+LucidaSansUnicode"/>
              </a:rPr>
              <a:t>0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.</a:t>
            </a:r>
            <a:r>
              <a:rPr dirty="0" sz="900">
                <a:solidFill>
                  <a:srgbClr val="323232"/>
                </a:solidFill>
                <a:latin typeface="LSLLOU+LucidaSansUnicode"/>
                <a:cs typeface="LSLLOU+LucidaSansUnicode"/>
              </a:rPr>
              <a:t>0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00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433958" y="3781495"/>
            <a:ext cx="1761110" cy="41866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099</a:t>
            </a:r>
            <a:r>
              <a:rPr dirty="0" sz="900" spc="-25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Gratificación</a:t>
            </a:r>
            <a:r>
              <a:rPr dirty="0" sz="900" spc="-21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25%</a:t>
            </a:r>
            <a:r>
              <a:rPr dirty="0" sz="900" spc="-21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con</a:t>
            </a:r>
            <a:r>
              <a:rPr dirty="0" sz="900" spc="-2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Tope</a:t>
            </a:r>
          </a:p>
          <a:p>
            <a:pPr marL="0" marR="0">
              <a:lnSpc>
                <a:spcPts val="1327"/>
              </a:lnSpc>
              <a:spcBef>
                <a:spcPts val="568"/>
              </a:spcBef>
              <a:spcAft>
                <a:spcPts val="0"/>
              </a:spcAft>
            </a:pPr>
            <a:r>
              <a:rPr dirty="0" sz="850" spc="-22">
                <a:solidFill>
                  <a:srgbClr val="323232"/>
                </a:solidFill>
                <a:latin typeface="Tahoma"/>
                <a:cs typeface="Tahoma"/>
              </a:rPr>
              <a:t>00</a:t>
            </a:r>
            <a:r>
              <a:rPr dirty="0" sz="850">
                <a:solidFill>
                  <a:srgbClr val="323232"/>
                </a:solidFill>
                <a:latin typeface="LSLLOU+LucidaSansUnicode"/>
                <a:cs typeface="LSLLOU+LucidaSansUnicode"/>
              </a:rPr>
              <a:t>4</a:t>
            </a:r>
            <a:r>
              <a:rPr dirty="0" sz="850" spc="-52">
                <a:solidFill>
                  <a:srgbClr val="323232"/>
                </a:solidFill>
                <a:latin typeface="LSLLOU+LucidaSansUnicode"/>
                <a:cs typeface="LSLLOU+LucidaSansUnicode"/>
              </a:rPr>
              <a:t> </a:t>
            </a:r>
            <a:r>
              <a:rPr dirty="0" sz="850" spc="-26">
                <a:solidFill>
                  <a:srgbClr val="323232"/>
                </a:solidFill>
                <a:latin typeface="LSLLOU+LucidaSansUnicode"/>
                <a:cs typeface="LSLLOU+LucidaSansUnicode"/>
              </a:rPr>
              <a:t>BPOP</a:t>
            </a:r>
            <a:r>
              <a:rPr dirty="0" sz="850" spc="-24">
                <a:solidFill>
                  <a:srgbClr val="323232"/>
                </a:solidFill>
                <a:latin typeface="LSLLOU+LucidaSansUnicode"/>
                <a:cs typeface="LSLLOU+LucidaSansUnicode"/>
              </a:rPr>
              <a:t> </a:t>
            </a:r>
            <a:r>
              <a:rPr dirty="0" sz="850" spc="-22">
                <a:solidFill>
                  <a:srgbClr val="323232"/>
                </a:solidFill>
                <a:latin typeface="LSLLOU+LucidaSansUnicode"/>
                <a:cs typeface="LSLLOU+LucidaSansUnicode"/>
              </a:rPr>
              <a:t>DPNJTJPO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6721729" y="3792279"/>
            <a:ext cx="574167" cy="206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7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 spc="-26">
                <a:solidFill>
                  <a:srgbClr val="323232"/>
                </a:solidFill>
                <a:latin typeface="LSLLOU+LucidaSansUnicode"/>
                <a:cs typeface="LSLLOU+LucidaSansUnicode"/>
              </a:rPr>
              <a:t>126</a:t>
            </a:r>
            <a:r>
              <a:rPr dirty="0" sz="850" spc="-24">
                <a:solidFill>
                  <a:srgbClr val="323232"/>
                </a:solidFill>
                <a:latin typeface="LSLLOU+LucidaSansUnicode"/>
                <a:cs typeface="LSLLOU+LucidaSansUnicode"/>
              </a:rPr>
              <a:t> </a:t>
            </a:r>
            <a:r>
              <a:rPr dirty="0" sz="850" spc="-26">
                <a:solidFill>
                  <a:srgbClr val="323232"/>
                </a:solidFill>
                <a:latin typeface="LSLLOU+LucidaSansUnicode"/>
                <a:cs typeface="LSLLOU+LucidaSansUnicode"/>
              </a:rPr>
              <a:t>865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632801" y="3803552"/>
            <a:ext cx="208189" cy="1696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36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$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6916789" y="3803552"/>
            <a:ext cx="183338" cy="1696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36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.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6631407" y="3996495"/>
            <a:ext cx="666436" cy="2067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7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$</a:t>
            </a:r>
            <a:r>
              <a:rPr dirty="0" sz="850" spc="-14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850" spc="-23">
                <a:solidFill>
                  <a:srgbClr val="323232"/>
                </a:solidFill>
                <a:latin typeface="LSLLOU+LucidaSansUnicode"/>
                <a:cs typeface="LSLLOU+LucidaSansUnicode"/>
              </a:rPr>
              <a:t>655.000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433958" y="4219243"/>
            <a:ext cx="1194652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TOTAL</a:t>
            </a:r>
            <a:r>
              <a:rPr dirty="0" sz="900" spc="-24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IMPONIBLE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6545525" y="4216195"/>
            <a:ext cx="756370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$</a:t>
            </a:r>
            <a:r>
              <a:rPr dirty="0" sz="900" spc="20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1.681.865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33958" y="4463083"/>
            <a:ext cx="988370" cy="6454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NO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IMPONIBLE</a:t>
            </a:r>
          </a:p>
          <a:p>
            <a:pPr marL="0" marR="0">
              <a:lnSpc>
                <a:spcPts val="1100"/>
              </a:lnSpc>
              <a:spcBef>
                <a:spcPts val="814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121</a:t>
            </a:r>
            <a:r>
              <a:rPr dirty="0" sz="900" spc="15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Movilización</a:t>
            </a:r>
          </a:p>
          <a:p>
            <a:pPr marL="0" marR="0">
              <a:lnSpc>
                <a:spcPts val="1100"/>
              </a:lnSpc>
              <a:spcBef>
                <a:spcPts val="797"/>
              </a:spcBef>
              <a:spcAft>
                <a:spcPts val="0"/>
              </a:spcAft>
            </a:pPr>
            <a:r>
              <a:rPr dirty="0" sz="900" spc="19">
                <a:solidFill>
                  <a:srgbClr val="323232"/>
                </a:solidFill>
                <a:latin typeface="Tahoma"/>
                <a:cs typeface="Tahoma"/>
              </a:rPr>
              <a:t>124</a:t>
            </a:r>
            <a:r>
              <a:rPr dirty="0" sz="900" spc="-56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 spc="15">
                <a:solidFill>
                  <a:srgbClr val="323232"/>
                </a:solidFill>
                <a:latin typeface="Tahoma"/>
                <a:cs typeface="Tahoma"/>
              </a:rPr>
              <a:t>Colación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6545525" y="4694487"/>
            <a:ext cx="755675" cy="893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88422" marR="0">
              <a:lnSpc>
                <a:spcPts val="1327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$</a:t>
            </a:r>
            <a:r>
              <a:rPr dirty="0" sz="850" spc="-34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850" spc="-23">
                <a:solidFill>
                  <a:srgbClr val="323232"/>
                </a:solidFill>
                <a:latin typeface="LSLLOU+LucidaSansUnicode"/>
                <a:cs typeface="LSLLOU+LucidaSansUnicode"/>
              </a:rPr>
              <a:t>150.000</a:t>
            </a:r>
          </a:p>
          <a:p>
            <a:pPr marL="88422" marR="0">
              <a:lnSpc>
                <a:spcPts val="1327"/>
              </a:lnSpc>
              <a:spcBef>
                <a:spcPts val="570"/>
              </a:spcBef>
              <a:spcAft>
                <a:spcPts val="0"/>
              </a:spcAft>
            </a:pP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$</a:t>
            </a:r>
            <a:r>
              <a:rPr dirty="0" sz="850" spc="-34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850" spc="-23">
                <a:solidFill>
                  <a:srgbClr val="323232"/>
                </a:solidFill>
                <a:latin typeface="LSLLOU+LucidaSansUnicode"/>
                <a:cs typeface="LSLLOU+LucidaSansUnicode"/>
              </a:rPr>
              <a:t>150.000</a:t>
            </a:r>
          </a:p>
          <a:p>
            <a:pPr marL="96591" marR="0">
              <a:lnSpc>
                <a:spcPts val="1018"/>
              </a:lnSpc>
              <a:spcBef>
                <a:spcPts val="618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$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300.000</a:t>
            </a:r>
          </a:p>
          <a:p>
            <a:pPr marL="0" marR="0">
              <a:lnSpc>
                <a:spcPts val="1018"/>
              </a:lnSpc>
              <a:spcBef>
                <a:spcPts val="901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$</a:t>
            </a:r>
            <a:r>
              <a:rPr dirty="0" sz="900" spc="15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1.981.865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433958" y="5176315"/>
            <a:ext cx="1393986" cy="4113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TOTAL</a:t>
            </a:r>
            <a:r>
              <a:rPr dirty="0" sz="900" spc="-14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NO</a:t>
            </a:r>
            <a:r>
              <a:rPr dirty="0" sz="900" spc="-15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IMPONIBLE</a:t>
            </a:r>
          </a:p>
          <a:p>
            <a:pPr marL="0" marR="0">
              <a:lnSpc>
                <a:spcPts val="1018"/>
              </a:lnSpc>
              <a:spcBef>
                <a:spcPts val="901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TOTAL</a:t>
            </a:r>
            <a:r>
              <a:rPr dirty="0" sz="900" spc="-19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HABERES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392378" y="5663995"/>
            <a:ext cx="956833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DESCUENTOS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442216" y="5905951"/>
            <a:ext cx="1524677" cy="1822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300</a:t>
            </a:r>
            <a:r>
              <a:rPr dirty="0" sz="900" spc="2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Previsión</a:t>
            </a:r>
            <a:r>
              <a:rPr dirty="0" sz="900" spc="18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A.F.P</a:t>
            </a:r>
            <a:r>
              <a:rPr dirty="0" sz="900" spc="2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JNOKHV+Roboto-Regular"/>
                <a:cs typeface="JNOKHV+Roboto-Regular"/>
              </a:rPr>
              <a:t>Capital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6644107" y="5895399"/>
            <a:ext cx="670248" cy="9138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7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$</a:t>
            </a:r>
            <a:r>
              <a:rPr dirty="0" sz="850" spc="-14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850" spc="-23">
                <a:solidFill>
                  <a:srgbClr val="323232"/>
                </a:solidFill>
                <a:latin typeface="LSLLOU+LucidaSansUnicode"/>
                <a:cs typeface="LSLLOU+LucidaSansUnicode"/>
              </a:rPr>
              <a:t>181.137</a:t>
            </a:r>
          </a:p>
          <a:p>
            <a:pPr marL="1904" marR="0">
              <a:lnSpc>
                <a:spcPts val="1327"/>
              </a:lnSpc>
              <a:spcBef>
                <a:spcPts val="570"/>
              </a:spcBef>
              <a:spcAft>
                <a:spcPts val="0"/>
              </a:spcAft>
            </a:pP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$</a:t>
            </a:r>
            <a:r>
              <a:rPr dirty="0" sz="850" spc="-14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850" spc="-23">
                <a:solidFill>
                  <a:srgbClr val="323232"/>
                </a:solidFill>
                <a:latin typeface="LSLLOU+LucidaSansUnicode"/>
                <a:cs typeface="LSLLOU+LucidaSansUnicode"/>
              </a:rPr>
              <a:t>117.731</a:t>
            </a:r>
          </a:p>
          <a:p>
            <a:pPr marL="66287" marR="0">
              <a:lnSpc>
                <a:spcPts val="1327"/>
              </a:lnSpc>
              <a:spcBef>
                <a:spcPts val="544"/>
              </a:spcBef>
              <a:spcAft>
                <a:spcPts val="0"/>
              </a:spcAft>
            </a:pP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$</a:t>
            </a: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850" spc="-23">
                <a:solidFill>
                  <a:srgbClr val="323232"/>
                </a:solidFill>
                <a:latin typeface="LSLLOU+LucidaSansUnicode"/>
                <a:cs typeface="LSLLOU+LucidaSansUnicode"/>
              </a:rPr>
              <a:t>10.091</a:t>
            </a:r>
          </a:p>
          <a:p>
            <a:pPr marL="159661" marR="0">
              <a:lnSpc>
                <a:spcPts val="1327"/>
              </a:lnSpc>
              <a:spcBef>
                <a:spcPts val="570"/>
              </a:spcBef>
              <a:spcAft>
                <a:spcPts val="0"/>
              </a:spcAft>
            </a:pPr>
            <a:r>
              <a:rPr dirty="0" sz="850" spc="-23">
                <a:solidFill>
                  <a:srgbClr val="323232"/>
                </a:solidFill>
                <a:latin typeface="LSLLOU+LucidaSansUnicode"/>
                <a:cs typeface="LSLLOU+LucidaSansUnicode"/>
              </a:rPr>
              <a:t>26.592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433958" y="6128455"/>
            <a:ext cx="1603601" cy="177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19">
                <a:solidFill>
                  <a:srgbClr val="323232"/>
                </a:solidFill>
                <a:latin typeface="Tahoma"/>
                <a:cs typeface="Tahoma"/>
              </a:rPr>
              <a:t>311</a:t>
            </a:r>
            <a:r>
              <a:rPr dirty="0" sz="900" spc="-56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 spc="20">
                <a:solidFill>
                  <a:srgbClr val="323232"/>
                </a:solidFill>
                <a:latin typeface="Tahoma"/>
                <a:cs typeface="Tahoma"/>
              </a:rPr>
              <a:t>SALUD</a:t>
            </a:r>
            <a:r>
              <a:rPr dirty="0" sz="900" spc="-45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-</a:t>
            </a:r>
            <a:r>
              <a:rPr dirty="0" sz="900" spc="-39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 spc="17">
                <a:solidFill>
                  <a:srgbClr val="323232"/>
                </a:solidFill>
                <a:latin typeface="Tahoma"/>
                <a:cs typeface="Tahoma"/>
              </a:rPr>
              <a:t>Sistema</a:t>
            </a:r>
            <a:r>
              <a:rPr dirty="0" sz="900" spc="-49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 spc="20">
                <a:solidFill>
                  <a:srgbClr val="323232"/>
                </a:solidFill>
                <a:latin typeface="Tahoma"/>
                <a:cs typeface="Tahoma"/>
              </a:rPr>
              <a:t>Isapre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46024" y="6375343"/>
            <a:ext cx="1946983" cy="3882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320</a:t>
            </a:r>
            <a:r>
              <a:rPr dirty="0" sz="900" spc="15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Seguro</a:t>
            </a:r>
            <a:r>
              <a:rPr dirty="0" sz="900" spc="2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de</a:t>
            </a:r>
            <a:r>
              <a:rPr dirty="0" sz="900" spc="15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Cesantía</a:t>
            </a:r>
            <a:r>
              <a:rPr dirty="0" sz="900" spc="19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Trabajador</a:t>
            </a:r>
          </a:p>
          <a:p>
            <a:pPr marL="12067" marR="0">
              <a:lnSpc>
                <a:spcPts val="1100"/>
              </a:lnSpc>
              <a:spcBef>
                <a:spcPts val="555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334</a:t>
            </a:r>
            <a:r>
              <a:rPr dirty="0" sz="900" spc="-5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Impuesto</a:t>
            </a:r>
            <a:r>
              <a:rPr dirty="0" sz="900" spc="-49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Único</a:t>
            </a:r>
            <a:r>
              <a:rPr dirty="0" sz="900" spc="-44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a</a:t>
            </a:r>
            <a:r>
              <a:rPr dirty="0" sz="900" spc="-5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Pagar</a:t>
            </a:r>
            <a:r>
              <a:rPr dirty="0" sz="900" spc="-45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(=)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6712302" y="6613807"/>
            <a:ext cx="208189" cy="1696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36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$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453645" y="6833593"/>
            <a:ext cx="658125" cy="2160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01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315</a:t>
            </a:r>
            <a:r>
              <a:rPr dirty="0" sz="900" spc="15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LSLLOU+LucidaSansUnicode"/>
                <a:cs typeface="LSLLOU+LucidaSansUnicode"/>
              </a:rPr>
              <a:t>a.1.7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6712302" y="6837230"/>
            <a:ext cx="602053" cy="45055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27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$</a:t>
            </a: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850" spc="-23">
                <a:solidFill>
                  <a:srgbClr val="323232"/>
                </a:solidFill>
                <a:latin typeface="LSLLOU+LucidaSansUnicode"/>
                <a:cs typeface="LSLLOU+LucidaSansUnicode"/>
              </a:rPr>
              <a:t>15.981</a:t>
            </a:r>
          </a:p>
          <a:p>
            <a:pPr marL="759" marR="0">
              <a:lnSpc>
                <a:spcPts val="1327"/>
              </a:lnSpc>
              <a:spcBef>
                <a:spcPts val="592"/>
              </a:spcBef>
              <a:spcAft>
                <a:spcPts val="0"/>
              </a:spcAft>
            </a:pP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$</a:t>
            </a:r>
            <a:r>
              <a:rPr dirty="0" sz="850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850" spc="-26">
                <a:solidFill>
                  <a:srgbClr val="323232"/>
                </a:solidFill>
                <a:latin typeface="LSLLOU+LucidaSansUnicode"/>
                <a:cs typeface="LSLLOU+LucidaSansUnicode"/>
              </a:rPr>
              <a:t>12</a:t>
            </a:r>
            <a:r>
              <a:rPr dirty="0" sz="850" spc="-12">
                <a:solidFill>
                  <a:srgbClr val="323232"/>
                </a:solidFill>
                <a:latin typeface="Tahoma"/>
                <a:cs typeface="Tahoma"/>
              </a:rPr>
              <a:t>.</a:t>
            </a:r>
            <a:r>
              <a:rPr dirty="0" sz="850" spc="-26">
                <a:solidFill>
                  <a:srgbClr val="323232"/>
                </a:solidFill>
                <a:latin typeface="LSLLOU+LucidaSansUnicode"/>
                <a:cs typeface="LSLLOU+LucidaSansUnicode"/>
              </a:rPr>
              <a:t>789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448566" y="7094671"/>
            <a:ext cx="975213" cy="17790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306</a:t>
            </a:r>
            <a:r>
              <a:rPr dirty="0" sz="900" spc="15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Ahorro</a:t>
            </a:r>
            <a:r>
              <a:rPr dirty="0" sz="900" spc="15">
                <a:solidFill>
                  <a:srgbClr val="323232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23232"/>
                </a:solidFill>
                <a:latin typeface="Tahoma"/>
                <a:cs typeface="Tahoma"/>
              </a:rPr>
              <a:t>Caja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433958" y="7337347"/>
            <a:ext cx="1588961" cy="4113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TOTAL</a:t>
            </a:r>
            <a:r>
              <a:rPr dirty="0" sz="900" spc="-29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DESCUENTOS</a:t>
            </a:r>
          </a:p>
          <a:p>
            <a:pPr marL="0" marR="0">
              <a:lnSpc>
                <a:spcPts val="1018"/>
              </a:lnSpc>
              <a:spcBef>
                <a:spcPts val="901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TOTAL</a:t>
            </a:r>
            <a:r>
              <a:rPr dirty="0" sz="900" spc="-10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LIQUIDO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A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PAGAR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6642752" y="7358683"/>
            <a:ext cx="661626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$</a:t>
            </a:r>
            <a:r>
              <a:rPr dirty="0" sz="900" spc="25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364.320</a:t>
            </a:r>
          </a:p>
        </p:txBody>
      </p:sp>
      <p:sp>
        <p:nvSpPr>
          <p:cNvPr id="49" name="object 49"/>
          <p:cNvSpPr txBox="1"/>
          <p:nvPr/>
        </p:nvSpPr>
        <p:spPr>
          <a:xfrm>
            <a:off x="6553779" y="7581187"/>
            <a:ext cx="756903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$</a:t>
            </a:r>
            <a:r>
              <a:rPr dirty="0" sz="900" spc="25">
                <a:solidFill>
                  <a:srgbClr val="323232"/>
                </a:solidFill>
                <a:latin typeface="NMJFSP+Arial-BoldMT"/>
                <a:cs typeface="NMJFSP+Arial-BoldMT"/>
              </a:rPr>
              <a:t> </a:t>
            </a: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1.617.544</a:t>
            </a:r>
          </a:p>
        </p:txBody>
      </p:sp>
      <p:sp>
        <p:nvSpPr>
          <p:cNvPr id="50" name="object 50"/>
          <p:cNvSpPr txBox="1"/>
          <p:nvPr/>
        </p:nvSpPr>
        <p:spPr>
          <a:xfrm>
            <a:off x="383540" y="8181643"/>
            <a:ext cx="441960" cy="16749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18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NMJFSP+Arial-BoldMT"/>
                <a:cs typeface="NMJFSP+Arial-BoldMT"/>
              </a:rPr>
              <a:t>OBS: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406020" y="8438839"/>
            <a:ext cx="6917086" cy="47660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00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Certifico</a:t>
            </a:r>
            <a:r>
              <a:rPr dirty="0" sz="900" spc="68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haber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recibido</a:t>
            </a:r>
            <a:r>
              <a:rPr dirty="0" sz="900" spc="68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en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este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acto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a</a:t>
            </a:r>
            <a:r>
              <a:rPr dirty="0" sz="900" spc="68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mi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entera</a:t>
            </a:r>
            <a:r>
              <a:rPr dirty="0" sz="900" spc="68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satisfacción,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el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total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de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haberes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en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la</a:t>
            </a:r>
            <a:r>
              <a:rPr dirty="0" sz="900" spc="68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presente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liquidación.</a:t>
            </a:r>
            <a:r>
              <a:rPr dirty="0" sz="900" spc="68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Asimismo,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declaro</a:t>
            </a:r>
            <a:r>
              <a:rPr dirty="0" sz="900" spc="6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que</a:t>
            </a:r>
          </a:p>
          <a:p>
            <a:pPr marL="0" marR="0">
              <a:lnSpc>
                <a:spcPts val="1100"/>
              </a:lnSpc>
              <a:spcBef>
                <a:spcPts val="51"/>
              </a:spcBef>
              <a:spcAft>
                <a:spcPts val="0"/>
              </a:spcAft>
            </a:pP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nada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se</a:t>
            </a:r>
            <a:r>
              <a:rPr dirty="0" sz="900" spc="28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me</a:t>
            </a:r>
            <a:r>
              <a:rPr dirty="0" sz="900" spc="279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adeuda</a:t>
            </a:r>
            <a:r>
              <a:rPr dirty="0" sz="900" spc="282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y</a:t>
            </a:r>
            <a:r>
              <a:rPr dirty="0" sz="900" spc="285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no</a:t>
            </a:r>
            <a:r>
              <a:rPr dirty="0" sz="900" spc="28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tener</a:t>
            </a:r>
            <a:r>
              <a:rPr dirty="0" sz="900" spc="281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reclamo</a:t>
            </a:r>
            <a:r>
              <a:rPr dirty="0" sz="900" spc="28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alguno</a:t>
            </a:r>
            <a:r>
              <a:rPr dirty="0" sz="900" spc="285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en</a:t>
            </a:r>
            <a:r>
              <a:rPr dirty="0" sz="900" spc="28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contra</a:t>
            </a:r>
            <a:r>
              <a:rPr dirty="0" sz="900" spc="28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de</a:t>
            </a:r>
            <a:r>
              <a:rPr dirty="0" sz="900" spc="28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la</a:t>
            </a:r>
            <a:r>
              <a:rPr dirty="0" sz="900" spc="285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empresa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CSTPPV+Roboto-Bold"/>
                <a:cs typeface="CSTPPV+Roboto-Bold"/>
              </a:rPr>
              <a:t>ADECCO</a:t>
            </a:r>
            <a:r>
              <a:rPr dirty="0" sz="900" spc="184">
                <a:solidFill>
                  <a:srgbClr val="333333"/>
                </a:solidFill>
                <a:latin typeface="CSTPPV+Roboto-Bold"/>
                <a:cs typeface="CSTPPV+Roboto-Bold"/>
              </a:rPr>
              <a:t> </a:t>
            </a:r>
            <a:r>
              <a:rPr dirty="0" sz="900">
                <a:solidFill>
                  <a:srgbClr val="333333"/>
                </a:solidFill>
                <a:latin typeface="CSTPPV+Roboto-Bold"/>
                <a:cs typeface="CSTPPV+Roboto-Bold"/>
              </a:rPr>
              <a:t>RECURSOS</a:t>
            </a:r>
            <a:r>
              <a:rPr dirty="0" sz="900" spc="184">
                <a:solidFill>
                  <a:srgbClr val="333333"/>
                </a:solidFill>
                <a:latin typeface="CSTPPV+Roboto-Bold"/>
                <a:cs typeface="CSTPPV+Roboto-Bold"/>
              </a:rPr>
              <a:t> </a:t>
            </a:r>
            <a:r>
              <a:rPr dirty="0" sz="900">
                <a:solidFill>
                  <a:srgbClr val="333333"/>
                </a:solidFill>
                <a:latin typeface="CSTPPV+Roboto-Bold"/>
                <a:cs typeface="CSTPPV+Roboto-Bold"/>
              </a:rPr>
              <a:t>HUMANOS</a:t>
            </a:r>
            <a:r>
              <a:rPr dirty="0" sz="900" spc="184">
                <a:solidFill>
                  <a:srgbClr val="333333"/>
                </a:solidFill>
                <a:latin typeface="CSTPPV+Roboto-Bold"/>
                <a:cs typeface="CSTPPV+Roboto-Bold"/>
              </a:rPr>
              <a:t> </a:t>
            </a:r>
            <a:r>
              <a:rPr dirty="0" sz="900">
                <a:solidFill>
                  <a:srgbClr val="333333"/>
                </a:solidFill>
                <a:latin typeface="CSTPPV+Roboto-Bold"/>
                <a:cs typeface="CSTPPV+Roboto-Bold"/>
              </a:rPr>
              <a:t>S.A.,</a:t>
            </a:r>
            <a:r>
              <a:rPr dirty="0" sz="900" spc="185">
                <a:solidFill>
                  <a:srgbClr val="333333"/>
                </a:solidFill>
                <a:latin typeface="CSTPPV+Roboto-Bold"/>
                <a:cs typeface="CSTPPV+Roboto-Bold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por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concepto</a:t>
            </a:r>
          </a:p>
          <a:p>
            <a:pPr marL="0" marR="0">
              <a:lnSpc>
                <a:spcPts val="1100"/>
              </a:lnSpc>
              <a:spcBef>
                <a:spcPts val="14"/>
              </a:spcBef>
              <a:spcAft>
                <a:spcPts val="0"/>
              </a:spcAft>
            </a:pP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de</a:t>
            </a:r>
            <a:r>
              <a:rPr dirty="0" sz="900" spc="-35">
                <a:solidFill>
                  <a:srgbClr val="333333"/>
                </a:solidFill>
                <a:latin typeface="Tahoma"/>
                <a:cs typeface="Tahoma"/>
              </a:rPr>
              <a:t> </a:t>
            </a:r>
            <a:r>
              <a:rPr dirty="0" sz="900">
                <a:solidFill>
                  <a:srgbClr val="333333"/>
                </a:solidFill>
                <a:latin typeface="Tahoma"/>
                <a:cs typeface="Tahoma"/>
              </a:rPr>
              <a:t>Remuneraciones.</a:t>
            </a:r>
          </a:p>
        </p:txBody>
      </p:sp>
      <p:sp>
        <p:nvSpPr>
          <p:cNvPr id="52" name="object 52"/>
          <p:cNvSpPr txBox="1"/>
          <p:nvPr/>
        </p:nvSpPr>
        <p:spPr>
          <a:xfrm>
            <a:off x="2860446" y="9429325"/>
            <a:ext cx="461358" cy="39779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3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323232"/>
                </a:solidFill>
                <a:latin typeface="CCKJUO+MicrosoftSansSerif"/>
                <a:cs typeface="CCKJUO+MicrosoftSansSerif"/>
              </a:rPr>
              <a:t>Name</a:t>
            </a:r>
          </a:p>
          <a:p>
            <a:pPr marL="36765" marR="0">
              <a:lnSpc>
                <a:spcPts val="1032"/>
              </a:lnSpc>
              <a:spcBef>
                <a:spcPts val="767"/>
              </a:spcBef>
              <a:spcAft>
                <a:spcPts val="0"/>
              </a:spcAft>
            </a:pPr>
            <a:r>
              <a:rPr dirty="0" sz="900">
                <a:solidFill>
                  <a:srgbClr val="000000"/>
                </a:solidFill>
                <a:latin typeface="CCKJUO+MicrosoftSansSerif"/>
                <a:cs typeface="CCKJUO+MicrosoftSansSerif"/>
              </a:rPr>
              <a:t>n_rut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2916936" y="7990839"/>
            <a:ext cx="1121664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862584" y="6917943"/>
            <a:ext cx="6163055" cy="475488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862584" y="3842512"/>
            <a:ext cx="6184392" cy="2502408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235576" y="414019"/>
            <a:ext cx="1749425" cy="588433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209304" y="1524490"/>
            <a:ext cx="3668943" cy="235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555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000000"/>
                </a:solidFill>
                <a:latin typeface="UDSKFL+Arial-BoldMT"/>
                <a:cs typeface="UDSKFL+Arial-BoldMT"/>
              </a:rPr>
              <a:t>Certificado</a:t>
            </a:r>
            <a:r>
              <a:rPr dirty="0" sz="1400" spc="12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400">
                <a:solidFill>
                  <a:srgbClr val="000000"/>
                </a:solidFill>
                <a:latin typeface="UDSKFL+Arial-BoldMT"/>
                <a:cs typeface="UDSKFL+Arial-BoldMT"/>
              </a:rPr>
              <a:t>de</a:t>
            </a:r>
            <a:r>
              <a:rPr dirty="0" sz="1400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400">
                <a:solidFill>
                  <a:srgbClr val="000000"/>
                </a:solidFill>
                <a:latin typeface="UDSKFL+Arial-BoldMT"/>
                <a:cs typeface="UDSKFL+Arial-BoldMT"/>
              </a:rPr>
              <a:t>Cotizaciones</a:t>
            </a:r>
            <a:r>
              <a:rPr dirty="0" sz="1400" spc="11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400">
                <a:solidFill>
                  <a:srgbClr val="000000"/>
                </a:solidFill>
                <a:latin typeface="UDSKFL+Arial-BoldMT"/>
                <a:cs typeface="UDSKFL+Arial-BoldMT"/>
              </a:rPr>
              <a:t>Previsionales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059230" y="1820212"/>
            <a:ext cx="3182463" cy="4769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VIKUQ+Arial-BoldMT"/>
                <a:cs typeface="AVIKUQ+Arial-BoldMT"/>
              </a:rPr>
              <a:t>Folio</a:t>
            </a:r>
            <a:r>
              <a:rPr dirty="0" sz="1000" spc="26">
                <a:solidFill>
                  <a:srgbClr val="000000"/>
                </a:solidFill>
                <a:latin typeface="AVIKUQ+Arial-BoldMT"/>
                <a:cs typeface="AVIKUQ+Arial-BoldMT"/>
              </a:rPr>
              <a:t> </a:t>
            </a:r>
            <a:r>
              <a:rPr dirty="0" sz="1000">
                <a:solidFill>
                  <a:srgbClr val="000000"/>
                </a:solidFill>
                <a:latin typeface="AVIKUQ+Arial-BoldMT"/>
                <a:cs typeface="AVIKUQ+Arial-BoldMT"/>
              </a:rPr>
              <a:t>de</a:t>
            </a:r>
            <a:r>
              <a:rPr dirty="0" sz="1000" spc="24">
                <a:solidFill>
                  <a:srgbClr val="000000"/>
                </a:solidFill>
                <a:latin typeface="AVIKUQ+Arial-BoldMT"/>
                <a:cs typeface="AVIKUQ+Arial-BoldMT"/>
              </a:rPr>
              <a:t> </a:t>
            </a:r>
            <a:r>
              <a:rPr dirty="0" sz="1000">
                <a:solidFill>
                  <a:srgbClr val="000000"/>
                </a:solidFill>
                <a:latin typeface="AVIKUQ+Arial-BoldMT"/>
                <a:cs typeface="AVIKUQ+Arial-BoldMT"/>
              </a:rPr>
              <a:t>certificación</a:t>
            </a:r>
            <a:r>
              <a:rPr dirty="0" sz="1000">
                <a:solidFill>
                  <a:srgbClr val="000000"/>
                </a:solidFill>
                <a:latin typeface="UDSKFL+Arial-BoldMT"/>
                <a:cs typeface="UDSKFL+Arial-BoldMT"/>
              </a:rPr>
              <a:t>:</a:t>
            </a:r>
            <a:r>
              <a:rPr dirty="0" sz="1000" spc="-66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64</a:t>
            </a:r>
            <a:r>
              <a:rPr dirty="0" sz="1000">
                <a:solidFill>
                  <a:srgbClr val="000000"/>
                </a:solidFill>
                <a:latin typeface="UDSKFL+Arial-BoldMT"/>
                <a:cs typeface="UDSKFL+Arial-BoldMT"/>
              </a:rPr>
              <a:t>9B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5</a:t>
            </a:r>
            <a:r>
              <a:rPr dirty="0" sz="1000">
                <a:solidFill>
                  <a:srgbClr val="000000"/>
                </a:solidFill>
                <a:latin typeface="UDSKFL+Arial-BoldMT"/>
                <a:cs typeface="UDSKFL+Arial-BoldMT"/>
              </a:rPr>
              <a:t>-9</a:t>
            </a:r>
            <a:r>
              <a:rPr dirty="0" sz="1000" b="1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dirty="0" sz="1000">
                <a:solidFill>
                  <a:srgbClr val="000000"/>
                </a:solidFill>
                <a:latin typeface="UDSKFL+Arial-BoldMT"/>
                <a:cs typeface="UDSKFL+Arial-BoldMT"/>
              </a:rPr>
              <a:t>I3-CA75B-4A842-3</a:t>
            </a:r>
          </a:p>
          <a:p>
            <a:pPr marL="1101097" marR="0">
              <a:lnSpc>
                <a:spcPts val="1126"/>
              </a:lnSpc>
              <a:spcBef>
                <a:spcPts val="1253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Santiago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02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diciembre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de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2021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55217" y="2470846"/>
            <a:ext cx="4831871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AFP</a:t>
            </a:r>
            <a:r>
              <a:rPr dirty="0" sz="1000" spc="538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CAPITAL</a:t>
            </a:r>
            <a:r>
              <a:rPr dirty="0" sz="1000" spc="538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S.A.,</a:t>
            </a:r>
            <a:r>
              <a:rPr dirty="0" sz="1000" spc="534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certifica</a:t>
            </a:r>
            <a:r>
              <a:rPr dirty="0" sz="1000" spc="544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que</a:t>
            </a:r>
            <a:r>
              <a:rPr dirty="0" sz="1000" spc="543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el</a:t>
            </a:r>
            <a:r>
              <a:rPr dirty="0" sz="1000" spc="539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Sr(a).</a:t>
            </a:r>
            <a:r>
              <a:rPr dirty="0" sz="1000" spc="537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Name</a:t>
            </a:r>
            <a:r>
              <a:rPr dirty="0" sz="1000" spc="569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RUT:</a:t>
            </a:r>
            <a:r>
              <a:rPr dirty="0" sz="1000" spc="303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LERQOE+ArialMT"/>
                <a:cs typeface="LERQOE+ArialMT"/>
              </a:rPr>
              <a:t>n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_rut</a:t>
            </a:r>
            <a:r>
              <a:rPr dirty="0" sz="1000" spc="45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DOMICILIO: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003733" y="2470846"/>
            <a:ext cx="1241939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ECUADOR</a:t>
            </a:r>
            <a:r>
              <a:rPr dirty="0" sz="1000" spc="787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4626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,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55204" y="2624262"/>
            <a:ext cx="1566226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ESTACION</a:t>
            </a:r>
            <a:r>
              <a:rPr dirty="0" sz="1000" spc="802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CENTRAL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,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740735" y="2624262"/>
            <a:ext cx="849487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SANTIAGO,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903585" y="2624262"/>
            <a:ext cx="3342129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REGION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METROPOLITANA.</a:t>
            </a:r>
            <a:r>
              <a:rPr dirty="0" sz="1000" spc="312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Registra</a:t>
            </a:r>
            <a:r>
              <a:rPr dirty="0" sz="1000" spc="324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en</a:t>
            </a:r>
            <a:r>
              <a:rPr dirty="0" sz="1000" spc="322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su</a:t>
            </a:r>
            <a:r>
              <a:rPr dirty="0" sz="1000" spc="11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CUENTA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55204" y="2777679"/>
            <a:ext cx="6390450" cy="3345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OBLIGATORIA</a:t>
            </a:r>
            <a:r>
              <a:rPr dirty="0" sz="1000" spc="526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las</a:t>
            </a:r>
            <a:r>
              <a:rPr dirty="0" sz="1000" spc="534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siguientes</a:t>
            </a:r>
            <a:r>
              <a:rPr dirty="0" sz="1000" spc="532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cotizaciones,</a:t>
            </a:r>
            <a:r>
              <a:rPr dirty="0" sz="1000" spc="53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correspondientes</a:t>
            </a:r>
            <a:r>
              <a:rPr dirty="0" sz="1000" spc="533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al</a:t>
            </a:r>
            <a:r>
              <a:rPr dirty="0" sz="1000" spc="527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periodo</a:t>
            </a:r>
            <a:r>
              <a:rPr dirty="0" sz="1000" spc="532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comprendido</a:t>
            </a:r>
            <a:r>
              <a:rPr dirty="0" sz="1000" spc="532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entre</a:t>
            </a:r>
            <a:r>
              <a:rPr dirty="0" sz="1000" spc="531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1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-2020</a:t>
            </a:r>
          </a:p>
          <a:p>
            <a:pPr marL="0" marR="0">
              <a:lnSpc>
                <a:spcPts val="1126"/>
              </a:lnSpc>
              <a:spcBef>
                <a:spcPts val="81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WFGOE+ArialMT"/>
                <a:cs typeface="DWFGOE+ArialMT"/>
              </a:rPr>
              <a:t>y</a:t>
            </a:r>
            <a:r>
              <a:rPr dirty="0" sz="1000" spc="34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dirty="0" sz="100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-2021.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55204" y="3229061"/>
            <a:ext cx="1003361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Detalle</a:t>
            </a:r>
            <a:r>
              <a:rPr dirty="0" sz="1200" spc="1065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de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935263" y="3229061"/>
            <a:ext cx="3336046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las</a:t>
            </a:r>
            <a:r>
              <a:rPr dirty="0" sz="1200" spc="1429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Cotizaciones</a:t>
            </a:r>
            <a:r>
              <a:rPr dirty="0" sz="1200" spc="1042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Obligatorias</a:t>
            </a:r>
            <a:r>
              <a:rPr dirty="0" sz="1200" spc="757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pagadas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349607" y="3229061"/>
            <a:ext cx="1391308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y/o</a:t>
            </a:r>
            <a:r>
              <a:rPr dirty="0" sz="1200" spc="1452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declaradas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821042" y="3229061"/>
            <a:ext cx="784404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por</a:t>
            </a:r>
            <a:r>
              <a:rPr dirty="0" sz="1200" spc="1343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su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855205" y="3411941"/>
            <a:ext cx="2776816" cy="2083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0"/>
              </a:lnSpc>
              <a:spcBef>
                <a:spcPts val="0"/>
              </a:spcBef>
              <a:spcAft>
                <a:spcPts val="0"/>
              </a:spcAft>
            </a:pP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Empleador</a:t>
            </a:r>
            <a:r>
              <a:rPr dirty="0" sz="1200" spc="33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en</a:t>
            </a:r>
            <a:r>
              <a:rPr dirty="0" sz="1200" spc="31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los</a:t>
            </a:r>
            <a:r>
              <a:rPr dirty="0" sz="1200" spc="33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últimos</a:t>
            </a:r>
            <a:r>
              <a:rPr dirty="0" sz="1200" spc="33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12</a:t>
            </a:r>
            <a:r>
              <a:rPr dirty="0" sz="1200" spc="25">
                <a:solidFill>
                  <a:srgbClr val="000000"/>
                </a:solidFill>
                <a:latin typeface="UDSKFL+Arial-BoldMT"/>
                <a:cs typeface="UDSKFL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UDSKFL+Arial-BoldMT"/>
                <a:cs typeface="UDSKFL+Arial-BoldMT"/>
              </a:rPr>
              <a:t>meses.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547576" y="3861413"/>
            <a:ext cx="869391" cy="379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3292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Tipo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de</a:t>
            </a:r>
          </a:p>
          <a:p>
            <a:pPr marL="0" marR="0">
              <a:lnSpc>
                <a:spcPts val="1343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Movimiento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3746705" y="3855317"/>
            <a:ext cx="549541" cy="2092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Monto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6585216" y="3861413"/>
            <a:ext cx="517981" cy="379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03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Tipo</a:t>
            </a:r>
          </a:p>
          <a:p>
            <a:pPr marL="0" marR="0">
              <a:lnSpc>
                <a:spcPts val="1343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Fondo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945897" y="3952853"/>
            <a:ext cx="607870" cy="2092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Periodo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2479041" y="3952853"/>
            <a:ext cx="767892" cy="2092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Fecha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Caja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846573" y="3952853"/>
            <a:ext cx="1728903" cy="2092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Valor</a:t>
            </a:r>
            <a:r>
              <a:rPr dirty="0" sz="1100" spc="-1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Cuota</a:t>
            </a:r>
            <a:r>
              <a:rPr dirty="0" sz="1100" spc="91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RUT</a:t>
            </a:r>
            <a:r>
              <a:rPr dirty="0" sz="1100" spc="-16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Pagador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3415284" y="4032101"/>
            <a:ext cx="484846" cy="2092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Pesos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4106921" y="4032101"/>
            <a:ext cx="550979" cy="23337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b="1">
                <a:solidFill>
                  <a:srgbClr val="000000"/>
                </a:solidFill>
                <a:latin typeface="Calibri"/>
                <a:cs typeface="Calibri"/>
              </a:rPr>
              <a:t>Cuotas</a:t>
            </a:r>
          </a:p>
          <a:p>
            <a:pPr marL="75566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1,03</a:t>
            </a:r>
          </a:p>
          <a:p>
            <a:pPr marL="75566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1,90</a:t>
            </a:r>
          </a:p>
          <a:p>
            <a:pPr marL="75566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2,07</a:t>
            </a:r>
          </a:p>
          <a:p>
            <a:pPr marL="75566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2,11</a:t>
            </a:r>
          </a:p>
          <a:p>
            <a:pPr marL="75566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2,14</a:t>
            </a:r>
          </a:p>
          <a:p>
            <a:pPr marL="75566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1,39</a:t>
            </a:r>
          </a:p>
          <a:p>
            <a:pPr marL="75566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0,60</a:t>
            </a:r>
          </a:p>
          <a:p>
            <a:pPr marL="75566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0,90</a:t>
            </a:r>
          </a:p>
          <a:p>
            <a:pPr marL="75566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1,10</a:t>
            </a:r>
          </a:p>
          <a:p>
            <a:pPr marL="75566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0,61</a:t>
            </a:r>
          </a:p>
          <a:p>
            <a:pPr marL="75566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1,50</a:t>
            </a:r>
          </a:p>
          <a:p>
            <a:pPr marL="75566" marR="0">
              <a:lnSpc>
                <a:spcPts val="1347"/>
              </a:lnSpc>
              <a:spcBef>
                <a:spcPts val="68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0,46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933711" y="4199131"/>
            <a:ext cx="3012524" cy="217937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-2021</a:t>
            </a:r>
            <a:r>
              <a:rPr dirty="0" sz="1100" spc="934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COTIZACIÓN</a:t>
            </a:r>
            <a:r>
              <a:rPr dirty="0" sz="1100" spc="123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/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/2021</a:t>
            </a:r>
            <a:r>
              <a:rPr dirty="0" sz="1100" spc="85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81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.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137</a:t>
            </a:r>
          </a:p>
          <a:p>
            <a:pPr marL="5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10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-2021</a:t>
            </a:r>
            <a:r>
              <a:rPr dirty="0" sz="1100" spc="937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COTIZACIÓN</a:t>
            </a:r>
            <a:r>
              <a:rPr dirty="0" sz="1100" spc="123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5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/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/2021</a:t>
            </a:r>
            <a:r>
              <a:rPr dirty="0" sz="1100" spc="85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80.060</a:t>
            </a:r>
          </a:p>
          <a:p>
            <a:pPr marL="0" marR="0">
              <a:lnSpc>
                <a:spcPts val="1347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09-2021</a:t>
            </a:r>
            <a:r>
              <a:rPr dirty="0" sz="1100" spc="9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COTIZACIÓN</a:t>
            </a:r>
            <a:r>
              <a:rPr dirty="0" sz="1100" spc="123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9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/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10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/2021</a:t>
            </a:r>
            <a:r>
              <a:rPr dirty="0" sz="1100" spc="85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81.675</a:t>
            </a:r>
          </a:p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08-2021</a:t>
            </a:r>
            <a:r>
              <a:rPr dirty="0" sz="1100" spc="9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COTIZACIÓN</a:t>
            </a:r>
            <a:r>
              <a:rPr dirty="0" sz="1100" spc="123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06/09/2021</a:t>
            </a:r>
            <a:r>
              <a:rPr dirty="0" sz="1100" spc="85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81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.124</a:t>
            </a:r>
          </a:p>
          <a:p>
            <a:pPr marL="0" marR="0">
              <a:lnSpc>
                <a:spcPts val="1347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07-2021</a:t>
            </a:r>
            <a:r>
              <a:rPr dirty="0" sz="1100" spc="9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COTIZACIÓN</a:t>
            </a:r>
            <a:r>
              <a:rPr dirty="0" sz="1100" spc="123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02/08/2021</a:t>
            </a:r>
            <a:r>
              <a:rPr dirty="0" sz="1100" spc="8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81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.120</a:t>
            </a:r>
          </a:p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06-2021</a:t>
            </a:r>
            <a:r>
              <a:rPr dirty="0" sz="1100" spc="9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COTIZACIÓN</a:t>
            </a:r>
            <a:r>
              <a:rPr dirty="0" sz="1100" spc="123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02/07/2021</a:t>
            </a:r>
            <a:r>
              <a:rPr dirty="0" sz="1100" spc="8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81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.983</a:t>
            </a:r>
          </a:p>
          <a:p>
            <a:pPr marL="0" marR="0">
              <a:lnSpc>
                <a:spcPts val="1347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05-2021</a:t>
            </a:r>
            <a:r>
              <a:rPr dirty="0" sz="1100" spc="9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COTIZACIÓN</a:t>
            </a:r>
            <a:r>
              <a:rPr dirty="0" sz="1100" spc="123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04/06/2021</a:t>
            </a:r>
            <a:r>
              <a:rPr dirty="0" sz="1100" spc="8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80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.214</a:t>
            </a:r>
          </a:p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04-2021</a:t>
            </a:r>
            <a:r>
              <a:rPr dirty="0" sz="1100" spc="9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COTIZACIÓN</a:t>
            </a:r>
            <a:r>
              <a:rPr dirty="0" sz="1100" spc="123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05/05/2021</a:t>
            </a:r>
            <a:r>
              <a:rPr dirty="0" sz="1100" spc="8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80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.669</a:t>
            </a:r>
          </a:p>
          <a:p>
            <a:pPr marL="0" marR="0">
              <a:lnSpc>
                <a:spcPts val="1347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03-2021</a:t>
            </a:r>
            <a:r>
              <a:rPr dirty="0" sz="1100" spc="9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COTIZACIÓN</a:t>
            </a:r>
            <a:r>
              <a:rPr dirty="0" sz="1100" spc="123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02/04/2021</a:t>
            </a:r>
            <a:r>
              <a:rPr dirty="0" sz="1100" spc="8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81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.287</a:t>
            </a:r>
          </a:p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02-2021</a:t>
            </a:r>
            <a:r>
              <a:rPr dirty="0" sz="1100" spc="9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COTIZACIÓN</a:t>
            </a:r>
            <a:r>
              <a:rPr dirty="0" sz="1100" spc="123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04/03/2021</a:t>
            </a:r>
            <a:r>
              <a:rPr dirty="0" sz="1100" spc="8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81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.309</a:t>
            </a:r>
          </a:p>
          <a:p>
            <a:pPr marL="0" marR="0">
              <a:lnSpc>
                <a:spcPts val="1347"/>
              </a:lnSpc>
              <a:spcBef>
                <a:spcPts val="5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01-2021</a:t>
            </a:r>
            <a:r>
              <a:rPr dirty="0" sz="1100" spc="9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COTIZACIÓN</a:t>
            </a:r>
            <a:r>
              <a:rPr dirty="0" sz="1100" spc="123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01/02/2021</a:t>
            </a:r>
            <a:r>
              <a:rPr dirty="0" sz="1100" spc="8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81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.747</a:t>
            </a:r>
          </a:p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12-2020</a:t>
            </a:r>
            <a:r>
              <a:rPr dirty="0" sz="1100" spc="93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COTIZACIÓN</a:t>
            </a:r>
            <a:r>
              <a:rPr dirty="0" sz="1100" spc="123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03/01/2021</a:t>
            </a:r>
            <a:r>
              <a:rPr dirty="0" sz="1100" spc="85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81</a:t>
            </a: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.865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4765929" y="4208885"/>
            <a:ext cx="791277" cy="2156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$36.693,91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$35.693,97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$35.642,09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$36.847,65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$36.242,33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$37.981,71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$37.267,57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$36.297,01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$36.292,49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$36.367,21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$36.110,71</a:t>
            </a:r>
          </a:p>
          <a:p>
            <a:pPr marL="0" marR="0">
              <a:lnSpc>
                <a:spcPts val="1347"/>
              </a:lnSpc>
              <a:spcBef>
                <a:spcPts val="68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$34.467,97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6730840" y="4208885"/>
            <a:ext cx="227159" cy="2156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</a:t>
            </a:r>
          </a:p>
          <a:p>
            <a:pPr marL="0" marR="0">
              <a:lnSpc>
                <a:spcPts val="1347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</a:t>
            </a:r>
          </a:p>
          <a:p>
            <a:pPr marL="0" marR="0">
              <a:lnSpc>
                <a:spcPts val="1347"/>
              </a:lnSpc>
              <a:spcBef>
                <a:spcPts val="68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Calibri"/>
                <a:cs typeface="Calibri"/>
              </a:rPr>
              <a:t>C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5663311" y="4219122"/>
            <a:ext cx="905714" cy="21569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42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u="sng">
                <a:solidFill>
                  <a:srgbClr val="000000"/>
                </a:solidFill>
                <a:latin typeface="Calibri"/>
                <a:cs typeface="Calibri"/>
              </a:rPr>
              <a:t>96.820.170-0</a:t>
            </a:r>
          </a:p>
          <a:p>
            <a:pPr marL="0" marR="0">
              <a:lnSpc>
                <a:spcPts val="1342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 u="sng">
                <a:solidFill>
                  <a:srgbClr val="000000"/>
                </a:solidFill>
                <a:latin typeface="Calibri"/>
                <a:cs typeface="Calibri"/>
              </a:rPr>
              <a:t>96.820.170-0</a:t>
            </a:r>
          </a:p>
          <a:p>
            <a:pPr marL="0" marR="0">
              <a:lnSpc>
                <a:spcPts val="1342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 u="sng">
                <a:solidFill>
                  <a:srgbClr val="000000"/>
                </a:solidFill>
                <a:latin typeface="Calibri"/>
                <a:cs typeface="Calibri"/>
              </a:rPr>
              <a:t>96.820.170-0</a:t>
            </a:r>
          </a:p>
          <a:p>
            <a:pPr marL="0" marR="0">
              <a:lnSpc>
                <a:spcPts val="1342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 u="sng">
                <a:solidFill>
                  <a:srgbClr val="000000"/>
                </a:solidFill>
                <a:latin typeface="Calibri"/>
                <a:cs typeface="Calibri"/>
              </a:rPr>
              <a:t>96.820.170-0</a:t>
            </a:r>
          </a:p>
          <a:p>
            <a:pPr marL="0" marR="0">
              <a:lnSpc>
                <a:spcPts val="1342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 u="sng">
                <a:solidFill>
                  <a:srgbClr val="000000"/>
                </a:solidFill>
                <a:latin typeface="Calibri"/>
                <a:cs typeface="Calibri"/>
              </a:rPr>
              <a:t>96.820.170-0</a:t>
            </a:r>
          </a:p>
          <a:p>
            <a:pPr marL="0" marR="0">
              <a:lnSpc>
                <a:spcPts val="1342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 u="sng">
                <a:solidFill>
                  <a:srgbClr val="000000"/>
                </a:solidFill>
                <a:latin typeface="Calibri"/>
                <a:cs typeface="Calibri"/>
              </a:rPr>
              <a:t>96.820.170-0</a:t>
            </a:r>
          </a:p>
          <a:p>
            <a:pPr marL="0" marR="0">
              <a:lnSpc>
                <a:spcPts val="1342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 u="sng">
                <a:solidFill>
                  <a:srgbClr val="000000"/>
                </a:solidFill>
                <a:latin typeface="Calibri"/>
                <a:cs typeface="Calibri"/>
              </a:rPr>
              <a:t>96.820.170-0</a:t>
            </a:r>
          </a:p>
          <a:p>
            <a:pPr marL="0" marR="0">
              <a:lnSpc>
                <a:spcPts val="1342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 u="sng">
                <a:solidFill>
                  <a:srgbClr val="000000"/>
                </a:solidFill>
                <a:latin typeface="Calibri"/>
                <a:cs typeface="Calibri"/>
              </a:rPr>
              <a:t>96.820.170-0</a:t>
            </a:r>
          </a:p>
          <a:p>
            <a:pPr marL="0" marR="0">
              <a:lnSpc>
                <a:spcPts val="1342"/>
              </a:lnSpc>
              <a:spcBef>
                <a:spcPts val="44"/>
              </a:spcBef>
              <a:spcAft>
                <a:spcPts val="0"/>
              </a:spcAft>
            </a:pPr>
            <a:r>
              <a:rPr dirty="0" sz="1100" u="sng">
                <a:solidFill>
                  <a:srgbClr val="000000"/>
                </a:solidFill>
                <a:latin typeface="Calibri"/>
                <a:cs typeface="Calibri"/>
              </a:rPr>
              <a:t>96.820.170-0</a:t>
            </a:r>
          </a:p>
          <a:p>
            <a:pPr marL="0" marR="0">
              <a:lnSpc>
                <a:spcPts val="1342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 u="sng">
                <a:solidFill>
                  <a:srgbClr val="000000"/>
                </a:solidFill>
                <a:latin typeface="Calibri"/>
                <a:cs typeface="Calibri"/>
              </a:rPr>
              <a:t>96.820.170-0</a:t>
            </a:r>
          </a:p>
          <a:p>
            <a:pPr marL="0" marR="0">
              <a:lnSpc>
                <a:spcPts val="1342"/>
              </a:lnSpc>
              <a:spcBef>
                <a:spcPts val="94"/>
              </a:spcBef>
              <a:spcAft>
                <a:spcPts val="0"/>
              </a:spcAft>
            </a:pPr>
            <a:r>
              <a:rPr dirty="0" sz="1100" u="sng">
                <a:solidFill>
                  <a:srgbClr val="000000"/>
                </a:solidFill>
                <a:latin typeface="Calibri"/>
                <a:cs typeface="Calibri"/>
              </a:rPr>
              <a:t>96.820.170-0</a:t>
            </a:r>
          </a:p>
          <a:p>
            <a:pPr marL="0" marR="0">
              <a:lnSpc>
                <a:spcPts val="1342"/>
              </a:lnSpc>
              <a:spcBef>
                <a:spcPts val="68"/>
              </a:spcBef>
              <a:spcAft>
                <a:spcPts val="0"/>
              </a:spcAft>
            </a:pPr>
            <a:r>
              <a:rPr dirty="0" sz="1100" u="sng">
                <a:solidFill>
                  <a:srgbClr val="000000"/>
                </a:solidFill>
                <a:latin typeface="Calibri"/>
                <a:cs typeface="Calibri"/>
              </a:rPr>
              <a:t>96.820.170-0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472260" y="6917877"/>
            <a:ext cx="1096489" cy="3396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Tipos</a:t>
            </a:r>
            <a:r>
              <a:rPr dirty="0" sz="1000" spc="-1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de</a:t>
            </a:r>
            <a:r>
              <a:rPr dirty="0" sz="1000" spc="-1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Fondos</a:t>
            </a:r>
          </a:p>
          <a:p>
            <a:pPr marL="76916" marR="0">
              <a:lnSpc>
                <a:spcPts val="1126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Fondo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213152" y="7076374"/>
            <a:ext cx="632535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Fondo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A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2392301" y="7079424"/>
            <a:ext cx="611699" cy="1773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spc="-29">
                <a:solidFill>
                  <a:srgbClr val="000000"/>
                </a:solidFill>
                <a:latin typeface="DVNBOP+ArialMT"/>
                <a:cs typeface="DVNBOP+ArialMT"/>
              </a:rPr>
              <a:t>Fondo</a:t>
            </a:r>
            <a:r>
              <a:rPr dirty="0" sz="1000" spc="11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B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720879" y="7076374"/>
            <a:ext cx="639597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Fondo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D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6046391" y="7076374"/>
            <a:ext cx="632537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Fondo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E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1064345" y="7231824"/>
            <a:ext cx="928655" cy="1773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09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 spc="-35">
                <a:solidFill>
                  <a:srgbClr val="000000"/>
                </a:solidFill>
                <a:latin typeface="DVNBOP+ArialMT"/>
                <a:cs typeface="DVNBOP+ArialMT"/>
              </a:rPr>
              <a:t>Más</a:t>
            </a:r>
            <a:r>
              <a:rPr dirty="0" sz="1000" spc="91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 spc="-26">
                <a:solidFill>
                  <a:srgbClr val="000000"/>
                </a:solidFill>
                <a:latin typeface="DVNBOP+ArialMT"/>
                <a:cs typeface="DVNBOP+ArialMT"/>
              </a:rPr>
              <a:t>Riesgoso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2366266" y="7228774"/>
            <a:ext cx="686091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Riesgoso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3491444" y="7228774"/>
            <a:ext cx="757225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Intermedio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4600252" y="7228774"/>
            <a:ext cx="885304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Conservador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5784653" y="7228774"/>
            <a:ext cx="1152964" cy="1811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Más</a:t>
            </a:r>
            <a:r>
              <a:rPr dirty="0" sz="1000" spc="-14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Conservador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904353" y="7542718"/>
            <a:ext cx="6264513" cy="50115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664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Se</a:t>
            </a:r>
            <a:r>
              <a:rPr dirty="0" sz="1000" spc="-15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extiende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el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presente</a:t>
            </a:r>
            <a:r>
              <a:rPr dirty="0" sz="1000" spc="-1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certificado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a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petición</a:t>
            </a:r>
            <a:r>
              <a:rPr dirty="0" sz="1000" spc="-15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del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interesado,</a:t>
            </a:r>
            <a:r>
              <a:rPr dirty="0" sz="1000" spc="-13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para</a:t>
            </a:r>
            <a:r>
              <a:rPr dirty="0" sz="1000" spc="-11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los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fines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que</a:t>
            </a:r>
            <a:r>
              <a:rPr dirty="0" sz="1000" spc="-1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estime</a:t>
            </a:r>
            <a:r>
              <a:rPr dirty="0" sz="1000" spc="-15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convenientes.</a:t>
            </a:r>
          </a:p>
          <a:p>
            <a:pPr marL="0" marR="0">
              <a:lnSpc>
                <a:spcPts val="1126"/>
              </a:lnSpc>
              <a:spcBef>
                <a:spcPts val="171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(*)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Tiene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una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validez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de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30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días,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a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contar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de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la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fecha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de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emisión.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La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persona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a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la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cual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sea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entregado,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puede</a:t>
            </a:r>
          </a:p>
          <a:p>
            <a:pPr marL="1920" marR="0">
              <a:lnSpc>
                <a:spcPts val="1225"/>
              </a:lnSpc>
              <a:spcBef>
                <a:spcPts val="45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comprobar</a:t>
            </a:r>
            <a:r>
              <a:rPr dirty="0" sz="1000" spc="-1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su</a:t>
            </a:r>
            <a:r>
              <a:rPr dirty="0" sz="1000" spc="-1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validez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ingresando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a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ff"/>
                </a:solidFill>
                <a:latin typeface="Verdana"/>
                <a:cs typeface="Verdana"/>
              </a:rPr>
              <a:t>www.afpcapital.cl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,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haciendo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clic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en</a:t>
            </a:r>
            <a:r>
              <a:rPr dirty="0" sz="1000" spc="-1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'Validador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de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DVNBOP+ArialMT"/>
                <a:cs typeface="DVNBOP+ArialMT"/>
              </a:rPr>
              <a:t>Certificado'.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1377316" y="528319"/>
            <a:ext cx="5228590" cy="1304893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00228" y="2742118"/>
            <a:ext cx="5685371" cy="4897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8207" marR="0">
              <a:lnSpc>
                <a:spcPts val="1126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Si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encuentra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inconsistencias,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en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los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meses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registrados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en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su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Certificado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de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Cotizaciones</a:t>
            </a:r>
          </a:p>
          <a:p>
            <a:pPr marL="0" marR="0">
              <a:lnSpc>
                <a:spcPts val="1126"/>
              </a:lnSpc>
              <a:spcBef>
                <a:spcPts val="5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Obligatorias,</a:t>
            </a:r>
            <a:r>
              <a:rPr dirty="0" sz="1000" spc="-16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comuníquese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con</a:t>
            </a:r>
            <a:r>
              <a:rPr dirty="0" sz="1000" spc="-15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nosotros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a</a:t>
            </a:r>
            <a:r>
              <a:rPr dirty="0" sz="1000" spc="-15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través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de</a:t>
            </a:r>
            <a:r>
              <a:rPr dirty="0" sz="1000" spc="-15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nuestro</a:t>
            </a:r>
            <a:r>
              <a:rPr dirty="0" sz="1000" spc="-15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Call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Center,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marcando</a:t>
            </a:r>
            <a:r>
              <a:rPr dirty="0" sz="1000" spc="-14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600</a:t>
            </a:r>
            <a:r>
              <a:rPr dirty="0" sz="1000" spc="-15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6600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900,</a:t>
            </a:r>
          </a:p>
          <a:p>
            <a:pPr marL="1485881" marR="0">
              <a:lnSpc>
                <a:spcPts val="1215"/>
              </a:lnSpc>
              <a:spcBef>
                <a:spcPts val="28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o</a:t>
            </a:r>
            <a:r>
              <a:rPr dirty="0" sz="1000" spc="-1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bien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ingresando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al</a:t>
            </a:r>
            <a:r>
              <a:rPr dirty="0" sz="1000" spc="-1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sitio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 u="sng">
                <a:solidFill>
                  <a:srgbClr val="0000fe"/>
                </a:solidFill>
                <a:latin typeface="Verdana"/>
                <a:cs typeface="Verdana"/>
              </a:rPr>
              <a:t>www.afpcapital.cl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89206" y="3632534"/>
            <a:ext cx="4708465" cy="1936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15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Este</a:t>
            </a:r>
            <a:r>
              <a:rPr dirty="0" sz="1000" spc="-14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certificado</a:t>
            </a:r>
            <a:r>
              <a:rPr dirty="0" sz="1000" spc="-16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ha</a:t>
            </a:r>
            <a:r>
              <a:rPr dirty="0" sz="1000" spc="-15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sido</a:t>
            </a:r>
            <a:r>
              <a:rPr dirty="0" sz="1000" spc="-14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emitido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a</a:t>
            </a:r>
            <a:r>
              <a:rPr dirty="0" sz="1000" spc="-14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través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de</a:t>
            </a:r>
            <a:r>
              <a:rPr dirty="0" sz="1000" spc="-1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nuestro</a:t>
            </a:r>
            <a:r>
              <a:rPr dirty="0" sz="1000" spc="-15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sitio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>
                <a:solidFill>
                  <a:srgbClr val="000000"/>
                </a:solidFill>
                <a:latin typeface="KDQPLO+ArialMT"/>
                <a:cs typeface="KDQPLO+ArialMT"/>
              </a:rPr>
              <a:t>web</a:t>
            </a:r>
            <a:r>
              <a:rPr dirty="0" sz="1000" spc="25">
                <a:solidFill>
                  <a:srgbClr val="000000"/>
                </a:solidFill>
                <a:latin typeface="KDQPLO+ArialMT"/>
                <a:cs typeface="KDQPLO+ArialMT"/>
              </a:rPr>
              <a:t> </a:t>
            </a:r>
            <a:r>
              <a:rPr dirty="0" sz="1000" u="sng">
                <a:solidFill>
                  <a:srgbClr val="0000fe"/>
                </a:solidFill>
                <a:latin typeface="Verdana"/>
                <a:cs typeface="Verdana"/>
              </a:rPr>
              <a:t>www.afpcapital.cl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695447" y="4831080"/>
            <a:ext cx="4187515" cy="1249679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420368" y="661670"/>
            <a:ext cx="1083225" cy="261619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212841" y="388620"/>
            <a:ext cx="814070" cy="81407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36879" y="1356248"/>
            <a:ext cx="4452162" cy="5395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82151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CONTRATO</a:t>
            </a:r>
            <a:r>
              <a:rPr dirty="0" sz="1150" spc="3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DE</a:t>
            </a:r>
            <a:r>
              <a:rPr dirty="0" sz="1150" spc="3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TRABAJO</a:t>
            </a:r>
          </a:p>
          <a:p>
            <a:pPr marL="0" marR="0">
              <a:lnSpc>
                <a:spcPts val="1287"/>
              </a:lnSpc>
              <a:spcBef>
                <a:spcPts val="13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Individualización</a:t>
            </a:r>
            <a:r>
              <a:rPr dirty="0" sz="1150" spc="28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del</a:t>
            </a:r>
            <a:r>
              <a:rPr dirty="0" sz="1150" spc="3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Trabajador:</a:t>
            </a:r>
            <a:r>
              <a:rPr dirty="0" sz="1150" spc="361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DVNBOP+ArialMT"/>
                <a:cs typeface="DVNBOP+ArialMT"/>
              </a:rPr>
              <a:t>Name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6879" y="2020717"/>
            <a:ext cx="2122579" cy="21721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4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Cédula</a:t>
            </a:r>
            <a:r>
              <a:rPr dirty="0" sz="1150" spc="31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de</a:t>
            </a:r>
            <a:r>
              <a:rPr dirty="0" sz="1150" spc="31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identidad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N°:</a:t>
            </a:r>
            <a:r>
              <a:rPr dirty="0" sz="1150" spc="46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FRDQUQ+Helvetica"/>
                <a:cs typeface="FRDQUQ+Helvetica"/>
              </a:rPr>
              <a:t>l]psr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6879" y="2384250"/>
            <a:ext cx="2450884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Fecha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de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Nacimiento:</a:t>
            </a:r>
            <a:r>
              <a:rPr dirty="0" sz="1150" spc="37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09-05-1993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6879" y="2722222"/>
            <a:ext cx="1930146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Nacionalidad:</a:t>
            </a:r>
            <a:r>
              <a:rPr dirty="0" sz="1150" spc="37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Colombiana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6879" y="3060194"/>
            <a:ext cx="2190778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Fecha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de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Ingreso:</a:t>
            </a:r>
            <a:r>
              <a:rPr dirty="0" sz="1150" spc="35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06-08-2018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6879" y="3398167"/>
            <a:ext cx="6609297" cy="121546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Domicilio:</a:t>
            </a:r>
            <a:r>
              <a:rPr dirty="0" sz="1150" spc="35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ECUADOR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4626,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Estación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Central,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Santiago.</a:t>
            </a:r>
          </a:p>
          <a:p>
            <a:pPr marL="0" marR="0">
              <a:lnSpc>
                <a:spcPts val="1233"/>
              </a:lnSpc>
              <a:spcBef>
                <a:spcPts val="1326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ICPFTW+ArialMT"/>
                <a:cs typeface="ICPFTW+ArialMT"/>
              </a:rPr>
              <a:t>─────────────────────────────────────────────────────────────────</a:t>
            </a:r>
          </a:p>
          <a:p>
            <a:pPr marL="0" marR="0">
              <a:lnSpc>
                <a:spcPts val="1287"/>
              </a:lnSpc>
              <a:spcBef>
                <a:spcPts val="148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Individualización</a:t>
            </a:r>
            <a:r>
              <a:rPr dirty="0" sz="1150" spc="27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del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Empleador:</a:t>
            </a:r>
            <a:r>
              <a:rPr dirty="0" sz="1150" spc="45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200">
                <a:solidFill>
                  <a:srgbClr val="000000"/>
                </a:solidFill>
                <a:latin typeface="OIEQQM+Helvetica"/>
                <a:cs typeface="OIEQQM+Helvetica"/>
              </a:rPr>
              <a:t>ADECCO</a:t>
            </a:r>
            <a:r>
              <a:rPr dirty="0" sz="1200">
                <a:solidFill>
                  <a:srgbClr val="000000"/>
                </a:solidFill>
                <a:latin typeface="OIEQQM+Helvetica"/>
                <a:cs typeface="OIEQQM+Helvetica"/>
              </a:rPr>
              <a:t> </a:t>
            </a:r>
            <a:r>
              <a:rPr dirty="0" sz="1200">
                <a:solidFill>
                  <a:srgbClr val="000000"/>
                </a:solidFill>
                <a:latin typeface="OIEQQM+Helvetica"/>
                <a:cs typeface="OIEQQM+Helvetica"/>
              </a:rPr>
              <a:t>RECURSOS</a:t>
            </a:r>
            <a:r>
              <a:rPr dirty="0" sz="1200">
                <a:solidFill>
                  <a:srgbClr val="000000"/>
                </a:solidFill>
                <a:latin typeface="OIEQQM+Helvetica"/>
                <a:cs typeface="OIEQQM+Helvetica"/>
              </a:rPr>
              <a:t> </a:t>
            </a:r>
            <a:r>
              <a:rPr dirty="0" sz="1200">
                <a:solidFill>
                  <a:srgbClr val="000000"/>
                </a:solidFill>
                <a:latin typeface="OIEQQM+Helvetica"/>
                <a:cs typeface="OIEQQM+Helvetica"/>
              </a:rPr>
              <a:t>HUMANOS</a:t>
            </a:r>
            <a:r>
              <a:rPr dirty="0" sz="1200">
                <a:solidFill>
                  <a:srgbClr val="000000"/>
                </a:solidFill>
                <a:latin typeface="OIEQQM+Helvetica"/>
                <a:cs typeface="OIEQQM+Helvetica"/>
              </a:rPr>
              <a:t> </a:t>
            </a:r>
            <a:r>
              <a:rPr dirty="0" sz="1200">
                <a:solidFill>
                  <a:srgbClr val="000000"/>
                </a:solidFill>
                <a:latin typeface="OIEQQM+Helvetica"/>
                <a:cs typeface="OIEQQM+Helvetica"/>
              </a:rPr>
              <a:t>S</a:t>
            </a:r>
            <a:r>
              <a:rPr dirty="0" sz="1200">
                <a:solidFill>
                  <a:srgbClr val="000000"/>
                </a:solidFill>
                <a:latin typeface="OIEQQM+Helvetica"/>
                <a:cs typeface="OIEQQM+Helvetica"/>
              </a:rPr>
              <a:t> </a:t>
            </a:r>
            <a:r>
              <a:rPr dirty="0" sz="1200">
                <a:solidFill>
                  <a:srgbClr val="000000"/>
                </a:solidFill>
                <a:latin typeface="OIEQQM+Helvetica"/>
                <a:cs typeface="OIEQQM+Helvetica"/>
              </a:rPr>
              <a:t>A.</a:t>
            </a:r>
          </a:p>
          <a:p>
            <a:pPr marL="0" marR="0">
              <a:lnSpc>
                <a:spcPts val="1287"/>
              </a:lnSpc>
              <a:spcBef>
                <a:spcPts val="1333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Rol</a:t>
            </a:r>
            <a:r>
              <a:rPr dirty="0" sz="1150" spc="31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Único</a:t>
            </a:r>
            <a:r>
              <a:rPr dirty="0" sz="1150" spc="3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Tributario:</a:t>
            </a:r>
            <a:r>
              <a:rPr dirty="0" sz="1150" spc="3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96.820.170-0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6879" y="4750057"/>
            <a:ext cx="1298829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Representantes: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6244" y="5142627"/>
            <a:ext cx="3086490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-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LUIS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SOTO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CATRIPAN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-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RUT:</a:t>
            </a:r>
            <a:r>
              <a:rPr dirty="0" sz="1150" spc="-35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16416166-8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6098" y="5474883"/>
            <a:ext cx="4414913" cy="5307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-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VALESKA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JORQUERA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 spc="-15">
                <a:solidFill>
                  <a:srgbClr val="000000"/>
                </a:solidFill>
                <a:latin typeface="ICPFTW+ArialMT"/>
                <a:cs typeface="ICPFTW+ArialMT"/>
              </a:rPr>
              <a:t>MENA</a:t>
            </a:r>
            <a:r>
              <a:rPr dirty="0" sz="1150" spc="-1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-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RUT:</a:t>
            </a:r>
            <a:r>
              <a:rPr dirty="0" sz="1150" spc="1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16071143-4</a:t>
            </a:r>
          </a:p>
          <a:p>
            <a:pPr marL="439" marR="0">
              <a:lnSpc>
                <a:spcPts val="1287"/>
              </a:lnSpc>
              <a:spcBef>
                <a:spcPts val="1305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Domicilio: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Calle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Rosario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Norte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100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Of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10,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Las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Condes,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Santiago.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36391" y="6139396"/>
            <a:ext cx="6726253" cy="3692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CON</a:t>
            </a:r>
            <a:r>
              <a:rPr dirty="0" sz="1150" spc="31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FECHA</a:t>
            </a:r>
            <a:r>
              <a:rPr dirty="0" sz="1150" spc="31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07</a:t>
            </a:r>
            <a:r>
              <a:rPr dirty="0" sz="1150" spc="30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DE</a:t>
            </a:r>
            <a:r>
              <a:rPr dirty="0" sz="1150" spc="3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NOVIEMBRE</a:t>
            </a:r>
            <a:r>
              <a:rPr dirty="0" sz="1150" spc="31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DEL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2018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SE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VIENE</a:t>
            </a:r>
            <a:r>
              <a:rPr dirty="0" sz="1150" spc="3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A</a:t>
            </a:r>
            <a:r>
              <a:rPr dirty="0" sz="1150" spc="3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CELEBRAR</a:t>
            </a:r>
            <a:r>
              <a:rPr dirty="0" sz="1150" spc="3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EL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SIGUIENTE</a:t>
            </a:r>
            <a:r>
              <a:rPr dirty="0" sz="1150" spc="3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CONTRATO</a:t>
            </a:r>
          </a:p>
          <a:p>
            <a:pPr marL="0" marR="0">
              <a:lnSpc>
                <a:spcPts val="1287"/>
              </a:lnSpc>
              <a:spcBef>
                <a:spcPts val="33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DE</a:t>
            </a:r>
            <a:r>
              <a:rPr dirty="0" sz="1150" spc="3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TRABAJO: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36391" y="6642389"/>
            <a:ext cx="1564647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PRIMERO: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OBJETO.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11081" y="6941141"/>
            <a:ext cx="6959948" cy="103987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El</a:t>
            </a:r>
            <a:r>
              <a:rPr dirty="0" sz="1150" spc="-47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trabajador</a:t>
            </a:r>
            <a:r>
              <a:rPr dirty="0" sz="1150" spc="-4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</a:t>
            </a:r>
            <a:r>
              <a:rPr dirty="0" sz="1150" spc="-47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compromete</a:t>
            </a:r>
            <a:r>
              <a:rPr dirty="0" sz="1150" spc="-47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y</a:t>
            </a:r>
            <a:r>
              <a:rPr dirty="0" sz="1150" spc="-47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obliga</a:t>
            </a:r>
            <a:r>
              <a:rPr dirty="0" sz="1150" spc="-47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</a:t>
            </a:r>
            <a:r>
              <a:rPr dirty="0" sz="1150" spc="-47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prestar</a:t>
            </a:r>
            <a:r>
              <a:rPr dirty="0" sz="1150" spc="-4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servicios</a:t>
            </a:r>
            <a:r>
              <a:rPr dirty="0" sz="1150" spc="-47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como</a:t>
            </a:r>
            <a:r>
              <a:rPr dirty="0" sz="1150" spc="-4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ANALISTA</a:t>
            </a:r>
            <a:r>
              <a:rPr dirty="0" sz="1150" spc="-14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CONTABLE</a:t>
            </a:r>
            <a:r>
              <a:rPr dirty="0" sz="1150" spc="-14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SUPERIOR</a:t>
            </a:r>
            <a:r>
              <a:rPr dirty="0" sz="1150" spc="-14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u</a:t>
            </a:r>
            <a:r>
              <a:rPr dirty="0" sz="1150" spc="-47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otro</a:t>
            </a:r>
          </a:p>
          <a:p>
            <a:pPr marL="146" marR="0">
              <a:lnSpc>
                <a:spcPts val="1287"/>
              </a:lnSpc>
              <a:spcBef>
                <a:spcPts val="33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trabajo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función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similar,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que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tenga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directa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relación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con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el</a:t>
            </a:r>
            <a:r>
              <a:rPr dirty="0" sz="1150" spc="157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cargo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ya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indicado,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en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el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Departamento</a:t>
            </a:r>
            <a:r>
              <a:rPr dirty="0" sz="1150" spc="15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</a:p>
          <a:p>
            <a:pPr marL="146" marR="0">
              <a:lnSpc>
                <a:spcPts val="1287"/>
              </a:lnSpc>
              <a:spcBef>
                <a:spcPts val="33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operaciones,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ubicado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en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Calle</a:t>
            </a:r>
            <a:r>
              <a:rPr dirty="0" sz="1150" spc="4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Rosario</a:t>
            </a:r>
            <a:r>
              <a:rPr dirty="0" sz="1150" spc="4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Norte</a:t>
            </a:r>
            <a:r>
              <a:rPr dirty="0" sz="1150" spc="4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100</a:t>
            </a:r>
            <a:r>
              <a:rPr dirty="0" sz="1150" spc="4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Of</a:t>
            </a:r>
            <a:r>
              <a:rPr dirty="0" sz="1150" spc="4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10</a:t>
            </a:r>
            <a:r>
              <a:rPr dirty="0" sz="1150" spc="38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pudiendo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ser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trasladado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otro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Departamento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</a:t>
            </a:r>
          </a:p>
          <a:p>
            <a:pPr marL="146" marR="0">
              <a:lnSpc>
                <a:spcPts val="1287"/>
              </a:lnSpc>
              <a:spcBef>
                <a:spcPts val="33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Sección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Oficina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Principal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cualquiera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las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Agencias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del</a:t>
            </a:r>
            <a:r>
              <a:rPr dirty="0" sz="1150" spc="52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Empleador,</a:t>
            </a:r>
            <a:r>
              <a:rPr dirty="0" sz="1150" spc="52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condición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que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</a:t>
            </a:r>
            <a:r>
              <a:rPr dirty="0" sz="1150" spc="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trate</a:t>
            </a:r>
          </a:p>
          <a:p>
            <a:pPr marL="146" marR="0">
              <a:lnSpc>
                <a:spcPts val="1287"/>
              </a:lnSpc>
              <a:spcBef>
                <a:spcPts val="83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4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labores</a:t>
            </a:r>
            <a:r>
              <a:rPr dirty="0" sz="1150" spc="4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similares,</a:t>
            </a:r>
            <a:r>
              <a:rPr dirty="0" sz="1150" spc="4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en</a:t>
            </a:r>
            <a:r>
              <a:rPr dirty="0" sz="1150" spc="4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</a:t>
            </a:r>
            <a:r>
              <a:rPr dirty="0" sz="1150" spc="4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misma</a:t>
            </a:r>
            <a:r>
              <a:rPr dirty="0" sz="1150" spc="4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ciudad,</a:t>
            </a:r>
            <a:r>
              <a:rPr dirty="0" sz="1150" spc="4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y</a:t>
            </a:r>
            <a:r>
              <a:rPr dirty="0" sz="1150" spc="4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sin</a:t>
            </a:r>
            <a:r>
              <a:rPr dirty="0" sz="1150" spc="4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que</a:t>
            </a:r>
            <a:r>
              <a:rPr dirty="0" sz="1150" spc="4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ello</a:t>
            </a:r>
            <a:r>
              <a:rPr dirty="0" sz="1150" spc="4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importe</a:t>
            </a:r>
            <a:r>
              <a:rPr dirty="0" sz="1150" spc="4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menoscabo</a:t>
            </a:r>
            <a:r>
              <a:rPr dirty="0" sz="1150" spc="4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para</a:t>
            </a:r>
            <a:r>
              <a:rPr dirty="0" sz="1150" spc="4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el</a:t>
            </a:r>
            <a:r>
              <a:rPr dirty="0" sz="1150" spc="4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trabajador,</a:t>
            </a:r>
            <a:r>
              <a:rPr dirty="0" sz="1150" spc="4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todo</a:t>
            </a:r>
            <a:r>
              <a:rPr dirty="0" sz="1150" spc="4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ello</a:t>
            </a:r>
          </a:p>
          <a:p>
            <a:pPr marL="146" marR="0">
              <a:lnSpc>
                <a:spcPts val="1287"/>
              </a:lnSpc>
              <a:spcBef>
                <a:spcPts val="33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sujeto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las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necesidades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operativas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Empresa.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411227" y="8078217"/>
            <a:ext cx="3163517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SEGUNDO: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OBLIGACIONES</a:t>
            </a:r>
            <a:r>
              <a:rPr dirty="0" sz="1150" spc="3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ESPECÍFICAS.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436392" y="8413546"/>
            <a:ext cx="6853175" cy="19203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El</a:t>
            </a:r>
            <a:r>
              <a:rPr dirty="0" sz="1150" spc="170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TRABAJADOR</a:t>
            </a:r>
            <a:r>
              <a:rPr dirty="0" sz="1150" spc="170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compromete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realizar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las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obras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acuerdo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con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los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niveles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más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elevados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</a:p>
          <a:p>
            <a:pPr marL="146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competencia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integridad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ética,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y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cumplir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tanto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las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labores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encomendadas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como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cualquier</a:t>
            </a:r>
            <a:r>
              <a:rPr dirty="0" sz="1150" spc="27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otra</a:t>
            </a:r>
          </a:p>
          <a:p>
            <a:pPr marL="146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obligación</a:t>
            </a:r>
            <a:r>
              <a:rPr dirty="0" sz="1150" spc="-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que</a:t>
            </a:r>
            <a:r>
              <a:rPr dirty="0" sz="1150" spc="-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indique</a:t>
            </a:r>
            <a:r>
              <a:rPr dirty="0" sz="1150" spc="-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</a:t>
            </a:r>
            <a:r>
              <a:rPr dirty="0" sz="1150" spc="-15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EMPRESA</a:t>
            </a:r>
            <a:r>
              <a:rPr dirty="0" sz="1150" spc="19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</a:t>
            </a:r>
            <a:r>
              <a:rPr dirty="0" sz="1150" spc="-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través</a:t>
            </a:r>
            <a:r>
              <a:rPr dirty="0" sz="1150" spc="-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-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las</a:t>
            </a:r>
            <a:r>
              <a:rPr dirty="0" sz="1150" spc="-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jefaturas</a:t>
            </a:r>
            <a:r>
              <a:rPr dirty="0" sz="1150" spc="-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correspondientes,</a:t>
            </a:r>
            <a:r>
              <a:rPr dirty="0" sz="1150" spc="-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como</a:t>
            </a:r>
            <a:r>
              <a:rPr dirty="0" sz="1150" spc="-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asimismo</a:t>
            </a:r>
            <a:r>
              <a:rPr dirty="0" sz="1150" spc="-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con</a:t>
            </a:r>
            <a:r>
              <a:rPr dirty="0" sz="1150" spc="-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las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normas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que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establezca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el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Reglamento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Interno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Orden,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Higiene</a:t>
            </a:r>
            <a:r>
              <a:rPr dirty="0" sz="1150" spc="1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y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Seguridad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</a:t>
            </a:r>
            <a:r>
              <a:rPr dirty="0" sz="1150" spc="2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EMPRESA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,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</a:t>
            </a:r>
            <a:r>
              <a:rPr dirty="0" sz="1150" spc="2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cual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encuentra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facultada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para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organizar</a:t>
            </a:r>
            <a:r>
              <a:rPr dirty="0" sz="1150" spc="22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y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dirigir</a:t>
            </a:r>
            <a:r>
              <a:rPr dirty="0" sz="1150" spc="22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las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labores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del</a:t>
            </a:r>
            <a:r>
              <a:rPr dirty="0" sz="1150" spc="2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TRABAJADOR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,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en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conformidad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</a:t>
            </a:r>
            <a:r>
              <a:rPr dirty="0" sz="1150" spc="2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</a:t>
            </a:r>
            <a:r>
              <a:rPr dirty="0" sz="1150" spc="2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Ley</a:t>
            </a:r>
          </a:p>
          <a:p>
            <a:pPr marL="0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N°20.123.</a:t>
            </a:r>
            <a:r>
              <a:rPr dirty="0" sz="1150" spc="13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El</a:t>
            </a:r>
            <a:r>
              <a:rPr dirty="0" sz="1150" spc="42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TRABAJADOR</a:t>
            </a:r>
            <a:r>
              <a:rPr dirty="0" sz="1150" spc="4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compromete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realizar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todas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aquellas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labores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que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acuerdo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con</a:t>
            </a:r>
            <a:r>
              <a:rPr dirty="0" sz="1150" spc="1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sus</a:t>
            </a:r>
          </a:p>
          <a:p>
            <a:pPr marL="146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conocimientos,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habilidades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y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destrezas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sirvan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para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mejorar</a:t>
            </a:r>
            <a:r>
              <a:rPr dirty="0" sz="1150" spc="217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gestión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y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operación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su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área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-51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trabajo,</a:t>
            </a:r>
          </a:p>
          <a:p>
            <a:pPr marL="146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 spc="-10">
                <a:solidFill>
                  <a:srgbClr val="000000"/>
                </a:solidFill>
                <a:latin typeface="ICPFTW+ArialMT"/>
                <a:cs typeface="ICPFTW+ArialMT"/>
              </a:rPr>
              <a:t>apoyar</a:t>
            </a:r>
            <a:r>
              <a:rPr dirty="0" sz="1150" spc="12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y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mejorar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</a:t>
            </a:r>
            <a:r>
              <a:rPr dirty="0" sz="1150" spc="137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productividad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</a:t>
            </a:r>
            <a:r>
              <a:rPr dirty="0" sz="1150" spc="137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calidad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los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servicios,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establecimientos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faenas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en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que</a:t>
            </a:r>
            <a:r>
              <a:rPr dirty="0" sz="1150" spc="138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</a:t>
            </a:r>
          </a:p>
          <a:p>
            <a:pPr marL="146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desempeñe.</a:t>
            </a:r>
            <a:r>
              <a:rPr dirty="0" sz="1150" spc="6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Sin</a:t>
            </a:r>
            <a:r>
              <a:rPr dirty="0" sz="1150" spc="6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perjuicio</a:t>
            </a:r>
            <a:r>
              <a:rPr dirty="0" sz="1150" spc="6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</a:t>
            </a:r>
            <a:r>
              <a:rPr dirty="0" sz="1150" spc="6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</a:t>
            </a:r>
            <a:r>
              <a:rPr dirty="0" sz="1150" spc="6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descripción</a:t>
            </a:r>
            <a:r>
              <a:rPr dirty="0" sz="1150" spc="6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genérica</a:t>
            </a:r>
            <a:r>
              <a:rPr dirty="0" sz="1150" spc="65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del</a:t>
            </a:r>
            <a:r>
              <a:rPr dirty="0" sz="1150" spc="65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trabajo</a:t>
            </a:r>
            <a:r>
              <a:rPr dirty="0" sz="1150" spc="6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señalado</a:t>
            </a:r>
            <a:r>
              <a:rPr dirty="0" sz="1150" spc="6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en</a:t>
            </a:r>
            <a:r>
              <a:rPr dirty="0" sz="1150" spc="6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el</a:t>
            </a:r>
            <a:r>
              <a:rPr dirty="0" sz="1150" spc="65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párrafo</a:t>
            </a:r>
            <a:r>
              <a:rPr dirty="0" sz="1150" spc="64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precedente,</a:t>
            </a:r>
            <a:r>
              <a:rPr dirty="0" sz="1150" spc="66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El</a:t>
            </a:r>
          </a:p>
          <a:p>
            <a:pPr marL="146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JEWQEF+Arial-BoldMT"/>
                <a:cs typeface="JEWQEF+Arial-BoldMT"/>
              </a:rPr>
              <a:t>TRABAJADOR</a:t>
            </a:r>
            <a:r>
              <a:rPr dirty="0" sz="1150" spc="33">
                <a:solidFill>
                  <a:srgbClr val="000000"/>
                </a:solidFill>
                <a:latin typeface="JEWQEF+Arial-BoldMT"/>
                <a:cs typeface="JEWQE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se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obliga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desarrollar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las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funciones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o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tareas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específicas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inherentes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a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su</a:t>
            </a:r>
            <a:r>
              <a:rPr dirty="0" sz="1150" spc="-32">
                <a:solidFill>
                  <a:srgbClr val="000000"/>
                </a:solidFill>
                <a:latin typeface="ICPFTW+ArialMT"/>
                <a:cs typeface="ICPFTW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ICPFTW+ArialMT"/>
                <a:cs typeface="ICPFTW+ArialMT"/>
              </a:rPr>
              <a:t>cargo.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695447" y="4799330"/>
            <a:ext cx="4187515" cy="1249679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6880" y="372507"/>
            <a:ext cx="2708540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TERCERO:</a:t>
            </a:r>
            <a:r>
              <a:rPr dirty="0" sz="1150" spc="33">
                <a:solidFill>
                  <a:srgbClr val="000000"/>
                </a:solidFill>
                <a:latin typeface="MTLNAF+Arial-BoldMT"/>
                <a:cs typeface="MTLNA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JORNADA</a:t>
            </a:r>
            <a:r>
              <a:rPr dirty="0" sz="1150" spc="32">
                <a:solidFill>
                  <a:srgbClr val="000000"/>
                </a:solidFill>
                <a:latin typeface="MTLNAF+Arial-BoldMT"/>
                <a:cs typeface="MTLNA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DE</a:t>
            </a:r>
            <a:r>
              <a:rPr dirty="0" sz="1150" spc="33">
                <a:solidFill>
                  <a:srgbClr val="000000"/>
                </a:solidFill>
                <a:latin typeface="MTLNAF+Arial-BoldMT"/>
                <a:cs typeface="MTLNA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TRABAJO.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6879" y="707786"/>
            <a:ext cx="6853964" cy="98471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Dada</a:t>
            </a:r>
            <a:r>
              <a:rPr dirty="0" sz="1150" spc="2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  <a:r>
              <a:rPr dirty="0" sz="1150" spc="2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naturaleza</a:t>
            </a:r>
            <a:r>
              <a:rPr dirty="0" sz="1150" spc="2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del</a:t>
            </a:r>
            <a:r>
              <a:rPr dirty="0" sz="1150" spc="20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cargo</a:t>
            </a:r>
            <a:r>
              <a:rPr dirty="0" sz="1150" spc="2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</a:t>
            </a:r>
            <a:r>
              <a:rPr dirty="0" sz="1150" spc="2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20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los</a:t>
            </a:r>
            <a:r>
              <a:rPr dirty="0" sz="1150" spc="2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servicios</a:t>
            </a:r>
            <a:r>
              <a:rPr dirty="0" sz="1150" spc="2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 spc="20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prestará</a:t>
            </a:r>
            <a:r>
              <a:rPr dirty="0" sz="1150" spc="2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20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Trabajador,</a:t>
            </a:r>
            <a:r>
              <a:rPr dirty="0" sz="1150" spc="2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</a:t>
            </a:r>
            <a:r>
              <a:rPr dirty="0" sz="1150" spc="2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20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conformidad</a:t>
            </a:r>
            <a:r>
              <a:rPr dirty="0" sz="1150" spc="2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</a:t>
            </a:r>
            <a:r>
              <a:rPr dirty="0" sz="1150" spc="2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</a:t>
            </a:r>
          </a:p>
          <a:p>
            <a:pPr marL="0" marR="0">
              <a:lnSpc>
                <a:spcPts val="1287"/>
              </a:lnSpc>
              <a:spcBef>
                <a:spcPts val="248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dispuesto</a:t>
            </a:r>
            <a:r>
              <a:rPr dirty="0" sz="1150" spc="16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en</a:t>
            </a:r>
            <a:r>
              <a:rPr dirty="0" sz="1150" spc="16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16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artículo</a:t>
            </a:r>
            <a:r>
              <a:rPr dirty="0" sz="1150" spc="16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22</a:t>
            </a:r>
            <a:r>
              <a:rPr dirty="0" sz="1150" spc="16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del</a:t>
            </a:r>
            <a:r>
              <a:rPr dirty="0" sz="1150" spc="16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Código</a:t>
            </a:r>
            <a:r>
              <a:rPr dirty="0" sz="1150" spc="16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del</a:t>
            </a:r>
            <a:r>
              <a:rPr dirty="0" sz="1150" spc="16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Trabajo,</a:t>
            </a:r>
            <a:r>
              <a:rPr dirty="0" sz="1150" spc="16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16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Trabajador</a:t>
            </a:r>
            <a:r>
              <a:rPr dirty="0" sz="1150" spc="16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no</a:t>
            </a:r>
            <a:r>
              <a:rPr dirty="0" sz="1150" spc="16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</a:t>
            </a:r>
            <a:r>
              <a:rPr dirty="0" sz="1150" spc="16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encontrará</a:t>
            </a:r>
            <a:r>
              <a:rPr dirty="0" sz="1150" spc="16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sujeto</a:t>
            </a:r>
            <a:r>
              <a:rPr dirty="0" sz="1150" spc="16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</a:t>
            </a:r>
            <a:r>
              <a:rPr dirty="0" sz="1150" spc="16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jornada</a:t>
            </a:r>
          </a:p>
          <a:p>
            <a:pPr marL="0" marR="0">
              <a:lnSpc>
                <a:spcPts val="1287"/>
              </a:lnSpc>
              <a:spcBef>
                <a:spcPts val="298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ordinaria</a:t>
            </a:r>
            <a:r>
              <a:rPr dirty="0" sz="1150" spc="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o</a:t>
            </a:r>
            <a:r>
              <a:rPr dirty="0" sz="1150" spc="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determinada</a:t>
            </a:r>
            <a:r>
              <a:rPr dirty="0" sz="1150" spc="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trabajo,</a:t>
            </a:r>
            <a:r>
              <a:rPr dirty="0" sz="1150" spc="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debiendo</a:t>
            </a:r>
            <a:r>
              <a:rPr dirty="0" sz="1150" spc="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efectuar</a:t>
            </a:r>
            <a:r>
              <a:rPr dirty="0" sz="1150" spc="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sus</a:t>
            </a:r>
            <a:r>
              <a:rPr dirty="0" sz="1150" spc="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mejores</a:t>
            </a:r>
            <a:r>
              <a:rPr dirty="0" sz="1150" spc="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esfuerzos</a:t>
            </a:r>
            <a:r>
              <a:rPr dirty="0" sz="1150" spc="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para</a:t>
            </a:r>
            <a:r>
              <a:rPr dirty="0" sz="1150" spc="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1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mejor</a:t>
            </a:r>
            <a:r>
              <a:rPr dirty="0" sz="1150" spc="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desempeño</a:t>
            </a:r>
          </a:p>
          <a:p>
            <a:pPr marL="0" marR="0">
              <a:lnSpc>
                <a:spcPts val="128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su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cometido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4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logro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los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fines</a:t>
            </a:r>
            <a:r>
              <a:rPr dirty="0" sz="1150" spc="3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propuestos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por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4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Empleador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al</a:t>
            </a:r>
            <a:r>
              <a:rPr dirty="0" sz="1150" spc="4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contratarlo,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todos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los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cuales</a:t>
            </a:r>
            <a:r>
              <a:rPr dirty="0" sz="1150" spc="4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son</a:t>
            </a:r>
          </a:p>
          <a:p>
            <a:pPr marL="0" marR="0">
              <a:lnSpc>
                <a:spcPts val="1287"/>
              </a:lnSpc>
              <a:spcBef>
                <a:spcPts val="298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conocidos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por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Trabajador.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36879" y="1811064"/>
            <a:ext cx="2311061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CUARTO:</a:t>
            </a:r>
            <a:r>
              <a:rPr dirty="0" sz="1150" spc="32">
                <a:solidFill>
                  <a:srgbClr val="000000"/>
                </a:solidFill>
                <a:latin typeface="MTLNAF+Arial-BoldMT"/>
                <a:cs typeface="MTLNA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REMUNERACIONES.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6586" y="2146392"/>
            <a:ext cx="6934587" cy="8752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22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empleado</a:t>
            </a:r>
            <a:r>
              <a:rPr dirty="0" sz="1150" spc="22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percibirá</a:t>
            </a:r>
            <a:r>
              <a:rPr dirty="0" sz="1150" spc="22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un</a:t>
            </a:r>
            <a:r>
              <a:rPr dirty="0" sz="1150" spc="22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sueldo</a:t>
            </a:r>
            <a:r>
              <a:rPr dirty="0" sz="1150" spc="22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22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$</a:t>
            </a:r>
            <a:r>
              <a:rPr dirty="0" sz="1150" spc="22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1.600.000</a:t>
            </a:r>
            <a:r>
              <a:rPr dirty="0" sz="1150" spc="22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(un</a:t>
            </a:r>
            <a:r>
              <a:rPr dirty="0" sz="1150" spc="22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millón</a:t>
            </a:r>
            <a:r>
              <a:rPr dirty="0" sz="1150" spc="22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seiscientos</a:t>
            </a:r>
            <a:r>
              <a:rPr dirty="0" sz="1150" spc="22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mil</a:t>
            </a:r>
            <a:r>
              <a:rPr dirty="0" sz="1150" spc="22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pesos)</a:t>
            </a:r>
            <a:r>
              <a:rPr dirty="0" sz="1150" spc="22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líquido</a:t>
            </a:r>
            <a:r>
              <a:rPr dirty="0" sz="1150" spc="22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</a:t>
            </a:r>
            <a:r>
              <a:rPr dirty="0" sz="1150" spc="22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percibir</a:t>
            </a:r>
          </a:p>
          <a:p>
            <a:pPr marL="0" marR="0">
              <a:lnSpc>
                <a:spcPts val="1287"/>
              </a:lnSpc>
              <a:spcBef>
                <a:spcPts val="7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mensuales,</a:t>
            </a:r>
            <a:r>
              <a:rPr dirty="0" sz="1150" spc="6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pagaderos</a:t>
            </a:r>
            <a:r>
              <a:rPr dirty="0" sz="1150" spc="6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por</a:t>
            </a:r>
            <a:r>
              <a:rPr dirty="0" sz="1150" spc="6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meses</a:t>
            </a:r>
            <a:r>
              <a:rPr dirty="0" sz="1150" spc="6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vencidos,</a:t>
            </a:r>
            <a:r>
              <a:rPr dirty="0" sz="1150" spc="6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durante</a:t>
            </a:r>
            <a:r>
              <a:rPr dirty="0" sz="1150" spc="6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los</a:t>
            </a:r>
            <a:r>
              <a:rPr dirty="0" sz="1150" spc="6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primeros</a:t>
            </a:r>
            <a:r>
              <a:rPr dirty="0" sz="1150" spc="6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5</a:t>
            </a:r>
            <a:r>
              <a:rPr dirty="0" sz="1150" spc="6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días</a:t>
            </a:r>
            <a:r>
              <a:rPr dirty="0" sz="1150" spc="6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calendarios</a:t>
            </a:r>
            <a:r>
              <a:rPr dirty="0" sz="1150" spc="6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del</a:t>
            </a:r>
            <a:r>
              <a:rPr dirty="0" sz="1150" spc="6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mes</a:t>
            </a:r>
            <a:r>
              <a:rPr dirty="0" sz="1150" spc="6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siguiente.</a:t>
            </a:r>
          </a:p>
          <a:p>
            <a:pPr marL="0" marR="0">
              <a:lnSpc>
                <a:spcPts val="1287"/>
              </a:lnSpc>
              <a:spcBef>
                <a:spcPts val="83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</a:t>
            </a:r>
            <a:r>
              <a:rPr dirty="0" sz="1150" spc="46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estipula</a:t>
            </a:r>
            <a:r>
              <a:rPr dirty="0" sz="1150" spc="46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 spc="46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46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sueldo</a:t>
            </a:r>
            <a:r>
              <a:rPr dirty="0" sz="1150" spc="46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será</a:t>
            </a:r>
            <a:r>
              <a:rPr dirty="0" sz="1150" spc="46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depositado</a:t>
            </a:r>
            <a:r>
              <a:rPr dirty="0" sz="1150" spc="47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vía</a:t>
            </a:r>
            <a:r>
              <a:rPr dirty="0" sz="1150" spc="46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transferencia</a:t>
            </a:r>
            <a:r>
              <a:rPr dirty="0" sz="1150" spc="46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electrónica</a:t>
            </a:r>
            <a:r>
              <a:rPr dirty="0" sz="1150" spc="46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en</a:t>
            </a:r>
            <a:r>
              <a:rPr dirty="0" sz="1150" spc="46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  <a:r>
              <a:rPr dirty="0" sz="1150" spc="46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cuenta</a:t>
            </a:r>
            <a:r>
              <a:rPr dirty="0" sz="1150" spc="46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bancaria</a:t>
            </a:r>
          </a:p>
          <a:p>
            <a:pPr marL="0" marR="0">
              <a:lnSpc>
                <a:spcPts val="1287"/>
              </a:lnSpc>
              <a:spcBef>
                <a:spcPts val="33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proporcionada</a:t>
            </a:r>
            <a:r>
              <a:rPr dirty="0" sz="1150" spc="4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por</a:t>
            </a:r>
            <a:r>
              <a:rPr dirty="0" sz="1150" spc="4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4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empleador.</a:t>
            </a:r>
            <a:r>
              <a:rPr dirty="0" sz="1150" spc="4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Las</a:t>
            </a:r>
            <a:r>
              <a:rPr dirty="0" sz="1150" spc="4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deducciones</a:t>
            </a:r>
            <a:r>
              <a:rPr dirty="0" sz="1150" spc="4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 spc="4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  <a:r>
              <a:rPr dirty="0" sz="1150" spc="4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Empleadora</a:t>
            </a:r>
            <a:r>
              <a:rPr dirty="0" sz="1150" spc="4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podrá</a:t>
            </a:r>
            <a:r>
              <a:rPr dirty="0" sz="1150" spc="4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según</a:t>
            </a:r>
            <a:r>
              <a:rPr dirty="0" sz="1150" spc="4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los</a:t>
            </a:r>
            <a:r>
              <a:rPr dirty="0" sz="1150" spc="4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casos</a:t>
            </a:r>
            <a:r>
              <a:rPr dirty="0" sz="1150" spc="4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-</a:t>
            </a:r>
            <a:r>
              <a:rPr dirty="0" sz="1150" spc="4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practicar</a:t>
            </a:r>
          </a:p>
          <a:p>
            <a:pPr marL="0" marR="0">
              <a:lnSpc>
                <a:spcPts val="1287"/>
              </a:lnSpc>
              <a:spcBef>
                <a:spcPts val="33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remuneraciones,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son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todas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aquéllas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dispone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artículo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58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del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Código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del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Trabajo.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6864" y="3155355"/>
            <a:ext cx="1905508" cy="39347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AFP:</a:t>
            </a:r>
            <a:r>
              <a:rPr dirty="0" sz="1150" spc="32">
                <a:solidFill>
                  <a:srgbClr val="000000"/>
                </a:solidFill>
                <a:latin typeface="MTLNAF+Arial-BoldMT"/>
                <a:cs typeface="MTLNA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A.F.P.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CAPITAL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S.A.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SALUD:</a:t>
            </a:r>
            <a:r>
              <a:rPr dirty="0" sz="1150" spc="32">
                <a:solidFill>
                  <a:srgbClr val="000000"/>
                </a:solidFill>
                <a:latin typeface="MTLNAF+Arial-BoldMT"/>
                <a:cs typeface="MTLNA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ISAPRE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6717" y="3685683"/>
            <a:ext cx="6852618" cy="15393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pago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esta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remuneración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hará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por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mes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vencido,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través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cheque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o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depósito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en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  <a:r>
              <a:rPr dirty="0" sz="1150" spc="10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cuenta</a:t>
            </a:r>
          </a:p>
          <a:p>
            <a:pPr marL="146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corriente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-4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TRABAJADOR</a:t>
            </a:r>
            <a:r>
              <a:rPr dirty="0" sz="1150" spc="-11">
                <a:solidFill>
                  <a:srgbClr val="000000"/>
                </a:solidFill>
                <a:latin typeface="MTLNAF+Arial-BoldMT"/>
                <a:cs typeface="MTLNA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señale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por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escrito,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cuenta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prima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o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tarjeta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bancaria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su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nombre,</a:t>
            </a:r>
            <a:r>
              <a:rPr dirty="0" sz="1150" spc="-4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durante</a:t>
            </a:r>
          </a:p>
          <a:p>
            <a:pPr marL="146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los</a:t>
            </a:r>
            <a:r>
              <a:rPr dirty="0" sz="1150" spc="35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primeros</a:t>
            </a:r>
            <a:r>
              <a:rPr dirty="0" sz="1150" spc="35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cinco</a:t>
            </a:r>
            <a:r>
              <a:rPr dirty="0" sz="1150" spc="35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días</a:t>
            </a:r>
            <a:r>
              <a:rPr dirty="0" sz="1150" spc="35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hábiles</a:t>
            </a:r>
            <a:r>
              <a:rPr dirty="0" sz="1150" spc="35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35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cada</a:t>
            </a:r>
            <a:r>
              <a:rPr dirty="0" sz="1150" spc="35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mes.</a:t>
            </a:r>
            <a:r>
              <a:rPr dirty="0" sz="1150" spc="35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36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EMPLEADOR</a:t>
            </a:r>
            <a:r>
              <a:rPr dirty="0" sz="1150" spc="387">
                <a:solidFill>
                  <a:srgbClr val="000000"/>
                </a:solidFill>
                <a:latin typeface="MTLNAF+Arial-BoldMT"/>
                <a:cs typeface="MTLNA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descontará</a:t>
            </a:r>
            <a:r>
              <a:rPr dirty="0" sz="1150" spc="35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35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  <a:r>
              <a:rPr dirty="0" sz="1150" spc="35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remuneración</a:t>
            </a:r>
          </a:p>
          <a:p>
            <a:pPr marL="0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devengada</a:t>
            </a:r>
            <a:r>
              <a:rPr dirty="0" sz="1150" spc="13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los</a:t>
            </a:r>
            <a:r>
              <a:rPr dirty="0" sz="1150" spc="13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impuestos</a:t>
            </a:r>
            <a:r>
              <a:rPr dirty="0" sz="1150" spc="13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pertinentes,</a:t>
            </a:r>
            <a:r>
              <a:rPr dirty="0" sz="1150" spc="13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las</a:t>
            </a:r>
            <a:r>
              <a:rPr dirty="0" sz="1150" spc="13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cotizaciones</a:t>
            </a:r>
            <a:r>
              <a:rPr dirty="0" sz="1150" spc="13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previsionales</a:t>
            </a:r>
            <a:r>
              <a:rPr dirty="0" sz="1150" spc="13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</a:t>
            </a:r>
            <a:r>
              <a:rPr dirty="0" sz="1150" spc="13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aquellas</a:t>
            </a:r>
            <a:r>
              <a:rPr dirty="0" sz="1150" spc="13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deducciones</a:t>
            </a:r>
            <a:r>
              <a:rPr dirty="0" sz="1150" spc="135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que,</a:t>
            </a:r>
            <a:r>
              <a:rPr dirty="0" sz="1150" spc="13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acuerdo</a:t>
            </a:r>
            <a:r>
              <a:rPr dirty="0" sz="1150" spc="1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</a:t>
            </a:r>
            <a:r>
              <a:rPr dirty="0" sz="1150" spc="1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  <a:r>
              <a:rPr dirty="0" sz="1150" spc="16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ley,</a:t>
            </a:r>
            <a:r>
              <a:rPr dirty="0" sz="1150" spc="1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haya</a:t>
            </a:r>
            <a:r>
              <a:rPr dirty="0" sz="1150" spc="1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autorizado</a:t>
            </a:r>
            <a:r>
              <a:rPr dirty="0" sz="1150" spc="1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expresamente</a:t>
            </a:r>
            <a:r>
              <a:rPr dirty="0" sz="1150" spc="1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169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TRABAJADOR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.</a:t>
            </a:r>
            <a:r>
              <a:rPr dirty="0" sz="1150" spc="1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Desde</a:t>
            </a:r>
            <a:r>
              <a:rPr dirty="0" sz="1150" spc="1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ya,</a:t>
            </a:r>
            <a:r>
              <a:rPr dirty="0" sz="1150" spc="1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1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TRABAJADOR</a:t>
            </a:r>
          </a:p>
          <a:p>
            <a:pPr marL="146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autoriza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34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descuento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corresponda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por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concepto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permisos,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atrasos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o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faltas.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Asimismo,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por</a:t>
            </a:r>
            <a:r>
              <a:rPr dirty="0" sz="1150" spc="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este</a:t>
            </a:r>
          </a:p>
          <a:p>
            <a:pPr marL="146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acto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establece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los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aumentos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o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reajustes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remuneración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pactados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imputarán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siempre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</a:t>
            </a:r>
            <a:r>
              <a:rPr dirty="0" sz="1150" spc="2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los</a:t>
            </a:r>
          </a:p>
          <a:p>
            <a:pPr marL="146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reajustes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legales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obligatorios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dicten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futuro.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6864" y="5352671"/>
            <a:ext cx="6850519" cy="77754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</a:t>
            </a:r>
            <a:r>
              <a:rPr dirty="0" sz="1150" spc="30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todo,</a:t>
            </a:r>
            <a:r>
              <a:rPr dirty="0" sz="1150" spc="30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al</a:t>
            </a:r>
            <a:r>
              <a:rPr dirty="0" sz="1150" spc="30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ser</a:t>
            </a:r>
            <a:r>
              <a:rPr dirty="0" sz="1150" spc="30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30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presente</a:t>
            </a:r>
            <a:r>
              <a:rPr dirty="0" sz="1150" spc="30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contrato</a:t>
            </a:r>
            <a:r>
              <a:rPr dirty="0" sz="1150" spc="30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30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trabajo</a:t>
            </a:r>
            <a:r>
              <a:rPr dirty="0" sz="1150" spc="30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transitorio</a:t>
            </a:r>
            <a:r>
              <a:rPr dirty="0" sz="1150" spc="30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regulado</a:t>
            </a:r>
            <a:r>
              <a:rPr dirty="0" sz="1150" spc="30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por</a:t>
            </a:r>
            <a:r>
              <a:rPr dirty="0" sz="1150" spc="30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  <a:r>
              <a:rPr dirty="0" sz="1150" spc="30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Ley</a:t>
            </a:r>
            <a:r>
              <a:rPr dirty="0" sz="1150" spc="30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N°20.123,</a:t>
            </a:r>
            <a:r>
              <a:rPr dirty="0" sz="1150" spc="30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en</a:t>
            </a:r>
            <a:r>
              <a:rPr dirty="0" sz="1150" spc="30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</a:p>
          <a:p>
            <a:pPr marL="0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remuneración</a:t>
            </a:r>
            <a:r>
              <a:rPr dirty="0" sz="1150" spc="5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convenida</a:t>
            </a:r>
            <a:r>
              <a:rPr dirty="0" sz="1150" spc="5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precedentemente,</a:t>
            </a:r>
            <a:r>
              <a:rPr dirty="0" sz="1150" spc="549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</a:t>
            </a:r>
            <a:r>
              <a:rPr dirty="0" sz="1150" spc="549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incluye</a:t>
            </a:r>
            <a:r>
              <a:rPr dirty="0" sz="1150" spc="549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  <a:r>
              <a:rPr dirty="0" sz="1150" spc="549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gratificación</a:t>
            </a:r>
            <a:r>
              <a:rPr dirty="0" sz="1150" spc="549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legal,</a:t>
            </a:r>
            <a:r>
              <a:rPr dirty="0" sz="1150" spc="549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5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desahucio,</a:t>
            </a:r>
            <a:r>
              <a:rPr dirty="0" sz="1150" spc="549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las</a:t>
            </a:r>
          </a:p>
          <a:p>
            <a:pPr marL="0" marR="0">
              <a:lnSpc>
                <a:spcPts val="1287"/>
              </a:lnSpc>
              <a:spcBef>
                <a:spcPts val="248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indemnizaciones</a:t>
            </a:r>
            <a:r>
              <a:rPr dirty="0" sz="1150" spc="1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por</a:t>
            </a:r>
            <a:r>
              <a:rPr dirty="0" sz="1150" spc="11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años</a:t>
            </a:r>
            <a:r>
              <a:rPr dirty="0" sz="1150" spc="1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1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servicio</a:t>
            </a:r>
            <a:r>
              <a:rPr dirty="0" sz="1150" spc="1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</a:t>
            </a:r>
            <a:r>
              <a:rPr dirty="0" sz="1150" spc="1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sustitutiva</a:t>
            </a:r>
            <a:r>
              <a:rPr dirty="0" sz="1150" spc="1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del</a:t>
            </a:r>
            <a:r>
              <a:rPr dirty="0" sz="1150" spc="11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aviso</a:t>
            </a:r>
            <a:r>
              <a:rPr dirty="0" sz="1150" spc="1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previo,</a:t>
            </a:r>
            <a:r>
              <a:rPr dirty="0" sz="1150" spc="11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</a:t>
            </a:r>
            <a:r>
              <a:rPr dirty="0" sz="1150" spc="1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cualquier</a:t>
            </a:r>
            <a:r>
              <a:rPr dirty="0" sz="1150" spc="11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otro</a:t>
            </a:r>
            <a:r>
              <a:rPr dirty="0" sz="1150" spc="11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concepto</a:t>
            </a:r>
            <a:r>
              <a:rPr dirty="0" sz="1150" spc="1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 spc="11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devengue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en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proporción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al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tiempo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servido.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6864" y="6248783"/>
            <a:ext cx="1555869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QUINTO:</a:t>
            </a:r>
            <a:r>
              <a:rPr dirty="0" sz="1150" spc="32">
                <a:solidFill>
                  <a:srgbClr val="000000"/>
                </a:solidFill>
                <a:latin typeface="MTLNAF+Arial-BoldMT"/>
                <a:cs typeface="MTLNA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VIGENCIA.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6864" y="6587184"/>
            <a:ext cx="6850775" cy="7896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Este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contrato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tendrá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una</a:t>
            </a:r>
            <a:r>
              <a:rPr dirty="0" sz="1150" spc="6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vigencia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indefinida.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Las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partes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pueden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ponerle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término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común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acuerdo;</a:t>
            </a:r>
            <a:r>
              <a:rPr dirty="0" sz="1150" spc="5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</a:t>
            </a:r>
          </a:p>
          <a:p>
            <a:pPr marL="0" marR="0">
              <a:lnSpc>
                <a:spcPts val="1287"/>
              </a:lnSpc>
              <a:spcBef>
                <a:spcPts val="248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una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ellas,</a:t>
            </a:r>
            <a:r>
              <a:rPr dirty="0" sz="1150" spc="-4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en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  <a:r>
              <a:rPr dirty="0" sz="1150" spc="-4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forma,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las</a:t>
            </a:r>
            <a:r>
              <a:rPr dirty="0" sz="1150" spc="-4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condiciones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causales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señalan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los</a:t>
            </a:r>
            <a:r>
              <a:rPr dirty="0" sz="1150" spc="-4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artículos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159,</a:t>
            </a:r>
            <a:r>
              <a:rPr dirty="0" sz="1150" spc="-4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160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161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del</a:t>
            </a:r>
            <a:r>
              <a:rPr dirty="0" sz="1150" spc="-4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Código</a:t>
            </a:r>
          </a:p>
          <a:p>
            <a:pPr marL="0" marR="0">
              <a:lnSpc>
                <a:spcPts val="1287"/>
              </a:lnSpc>
              <a:spcBef>
                <a:spcPts val="298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del</a:t>
            </a:r>
            <a:r>
              <a:rPr dirty="0" sz="1150" spc="1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Trabajo.</a:t>
            </a:r>
            <a:r>
              <a:rPr dirty="0" sz="1150" spc="13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Cualquiera</a:t>
            </a:r>
            <a:r>
              <a:rPr dirty="0" sz="1150" spc="13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13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las</a:t>
            </a:r>
            <a:r>
              <a:rPr dirty="0" sz="1150" spc="13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partes,</a:t>
            </a:r>
            <a:r>
              <a:rPr dirty="0" sz="1150" spc="13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o</a:t>
            </a:r>
            <a:r>
              <a:rPr dirty="0" sz="1150" spc="13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ambas,</a:t>
            </a:r>
            <a:r>
              <a:rPr dirty="0" sz="1150" spc="13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según</a:t>
            </a:r>
            <a:r>
              <a:rPr dirty="0" sz="1150" spc="13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1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caso,</a:t>
            </a:r>
            <a:r>
              <a:rPr dirty="0" sz="1150" spc="13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podrán</a:t>
            </a:r>
            <a:r>
              <a:rPr dirty="0" sz="1150" spc="13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ponerle</a:t>
            </a:r>
            <a:r>
              <a:rPr dirty="0" sz="1150" spc="13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término</a:t>
            </a:r>
            <a:r>
              <a:rPr dirty="0" sz="1150" spc="131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en</a:t>
            </a:r>
            <a:r>
              <a:rPr dirty="0" sz="1150" spc="132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cualquier</a:t>
            </a:r>
          </a:p>
          <a:p>
            <a:pPr marL="0" marR="0">
              <a:lnSpc>
                <a:spcPts val="128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momento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arreglo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ley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según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estipulado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en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código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del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trabajo.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6864" y="7492366"/>
            <a:ext cx="2514014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SEXTO:</a:t>
            </a:r>
            <a:r>
              <a:rPr dirty="0" sz="1150" spc="33">
                <a:solidFill>
                  <a:srgbClr val="000000"/>
                </a:solidFill>
                <a:latin typeface="MTLNAF+Arial-BoldMT"/>
                <a:cs typeface="MTLNA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REGLAMENTO</a:t>
            </a:r>
            <a:r>
              <a:rPr dirty="0" sz="1150" spc="33">
                <a:solidFill>
                  <a:srgbClr val="000000"/>
                </a:solidFill>
                <a:latin typeface="MTLNAF+Arial-BoldMT"/>
                <a:cs typeface="MTLNA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INTERNO.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6733" y="7827914"/>
            <a:ext cx="6848141" cy="5946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6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22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TRABAJADOR</a:t>
            </a:r>
            <a:r>
              <a:rPr dirty="0" sz="1150" spc="261">
                <a:solidFill>
                  <a:srgbClr val="000000"/>
                </a:solidFill>
                <a:latin typeface="MTLNAF+Arial-BoldMT"/>
                <a:cs typeface="MTLNAF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respetará,</a:t>
            </a:r>
            <a:r>
              <a:rPr dirty="0" sz="1150" spc="22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celosamente,</a:t>
            </a:r>
            <a:r>
              <a:rPr dirty="0" sz="1150" spc="22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el</a:t>
            </a:r>
            <a:r>
              <a:rPr dirty="0" sz="1150" spc="22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Reglamento</a:t>
            </a:r>
            <a:r>
              <a:rPr dirty="0" sz="1150" spc="22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Interno</a:t>
            </a:r>
            <a:r>
              <a:rPr dirty="0" sz="1150" spc="22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22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  <a:r>
              <a:rPr dirty="0" sz="1150" spc="223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MTLNAF+Arial-BoldMT"/>
                <a:cs typeface="MTLNAF+Arial-BoldMT"/>
              </a:rPr>
              <a:t>EMPRESA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,</a:t>
            </a:r>
            <a:r>
              <a:rPr dirty="0" sz="1150" spc="22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cuyo</a:t>
            </a:r>
            <a:r>
              <a:rPr dirty="0" sz="1150" spc="22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texto</a:t>
            </a:r>
            <a:r>
              <a:rPr dirty="0" sz="1150" spc="228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ha</a:t>
            </a:r>
          </a:p>
          <a:p>
            <a:pPr marL="0" marR="0">
              <a:lnSpc>
                <a:spcPts val="1287"/>
              </a:lnSpc>
              <a:spcBef>
                <a:spcPts val="248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recibido,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declara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conocer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entiende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como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parte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integrante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este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contrato.</a:t>
            </a:r>
            <a:r>
              <a:rPr dirty="0" sz="1150" spc="67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Asimismo,</a:t>
            </a:r>
            <a:r>
              <a:rPr dirty="0" sz="1150" spc="66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al</a:t>
            </a:r>
          </a:p>
          <a:p>
            <a:pPr marL="0" marR="0">
              <a:lnSpc>
                <a:spcPts val="1287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trabajador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se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le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ha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informado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riesgos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que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entrañan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sus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labores,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medidas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36733" y="8458777"/>
            <a:ext cx="6850512" cy="40271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preventivas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pertinentes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los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métodos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trabajo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correcto,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medida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necesaria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para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proteger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eficazmente</a:t>
            </a:r>
          </a:p>
          <a:p>
            <a:pPr marL="0" marR="0">
              <a:lnSpc>
                <a:spcPts val="1287"/>
              </a:lnSpc>
              <a:spcBef>
                <a:spcPts val="296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la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vida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y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salud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del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trabajador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AGMIEB+ArialMT"/>
                <a:cs typeface="AGMIEB+ArialMT"/>
              </a:rPr>
              <a:t>contratado.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695447" y="4799330"/>
            <a:ext cx="4187515" cy="1249679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6880" y="317642"/>
            <a:ext cx="2026325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SEPTIMO:</a:t>
            </a:r>
            <a:r>
              <a:rPr dirty="0" sz="1150" spc="3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EXCLUSIVIDAD.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6879" y="652923"/>
            <a:ext cx="6853914" cy="13474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Queda</a:t>
            </a:r>
            <a:r>
              <a:rPr dirty="0" sz="1150" spc="3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prohibido</a:t>
            </a:r>
            <a:r>
              <a:rPr dirty="0" sz="1150" spc="3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al</a:t>
            </a:r>
            <a:r>
              <a:rPr dirty="0" sz="1150" spc="32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TRABAJADOR</a:t>
            </a:r>
            <a:r>
              <a:rPr dirty="0" sz="1150" spc="70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ejercer</a:t>
            </a:r>
            <a:r>
              <a:rPr dirty="0" sz="1150" spc="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cualquier</a:t>
            </a:r>
            <a:r>
              <a:rPr dirty="0" sz="1150" spc="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actividad</a:t>
            </a:r>
            <a:r>
              <a:rPr dirty="0" sz="1150" spc="3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permanente</a:t>
            </a:r>
            <a:r>
              <a:rPr dirty="0" sz="1150" spc="3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 spc="3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transitoria,</a:t>
            </a:r>
            <a:r>
              <a:rPr dirty="0" sz="1150" spc="3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remunerada</a:t>
            </a:r>
            <a:r>
              <a:rPr dirty="0" sz="1150" spc="3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no,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para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otras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entidades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empresas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-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área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giro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los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negocios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-7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EMPLEADOR</a:t>
            </a:r>
            <a:r>
              <a:rPr dirty="0" sz="1150" spc="-33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-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-6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EMPRESA</a:t>
            </a:r>
          </a:p>
          <a:p>
            <a:pPr marL="0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USUARIA</a:t>
            </a:r>
            <a:r>
              <a:rPr dirty="0" sz="1150" spc="98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actividades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anexas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afines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éstas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mientras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mantenga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vigente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el</a:t>
            </a:r>
            <a:r>
              <a:rPr dirty="0" sz="1150" spc="6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contrato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trabajo.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Asimismo,</a:t>
            </a:r>
            <a:r>
              <a:rPr dirty="0" sz="1150" spc="17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el</a:t>
            </a:r>
            <a:r>
              <a:rPr dirty="0" sz="1150" spc="17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TRABAJADOR</a:t>
            </a:r>
            <a:r>
              <a:rPr dirty="0" sz="1150" spc="208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no</a:t>
            </a:r>
            <a:r>
              <a:rPr dirty="0" sz="1150" spc="17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podrá</a:t>
            </a:r>
            <a:r>
              <a:rPr dirty="0" sz="1150" spc="17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realizar</a:t>
            </a:r>
            <a:r>
              <a:rPr dirty="0" sz="1150" spc="17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por</a:t>
            </a:r>
            <a:r>
              <a:rPr dirty="0" sz="1150" spc="17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cuenta</a:t>
            </a:r>
            <a:r>
              <a:rPr dirty="0" sz="1150" spc="17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propia</a:t>
            </a:r>
            <a:r>
              <a:rPr dirty="0" sz="1150" spc="17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 spc="17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17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terceros,</a:t>
            </a:r>
            <a:r>
              <a:rPr dirty="0" sz="1150" spc="17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gestión</a:t>
            </a:r>
            <a:r>
              <a:rPr dirty="0" sz="1150" spc="17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 spc="17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actividad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alguna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relacionada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directa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indirectamente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el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giro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21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sociedad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ni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21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naturaleza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los</a:t>
            </a:r>
          </a:p>
          <a:p>
            <a:pPr marL="0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negocios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general</a:t>
            </a:r>
            <a:r>
              <a:rPr dirty="0" sz="1150" spc="1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EMPLEADOR</a:t>
            </a:r>
            <a:r>
              <a:rPr dirty="0" sz="1150" spc="4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EMPRESA</a:t>
            </a:r>
            <a:r>
              <a:rPr dirty="0" sz="1150" spc="4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USUARIA</a:t>
            </a:r>
            <a:r>
              <a:rPr dirty="0" sz="1150" spc="4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cualquiera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clientes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ambos,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acuerdo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establecido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el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artículo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160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N°2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Código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-92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Trabajo.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36733" y="2124889"/>
            <a:ext cx="2366569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OCTAVO:</a:t>
            </a:r>
            <a:r>
              <a:rPr dirty="0" sz="1150" spc="3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CONFIDENCIALIDAD.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36587" y="2460217"/>
            <a:ext cx="6866342" cy="23013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</a:t>
            </a:r>
            <a:r>
              <a:rPr dirty="0" sz="1150" spc="2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conviene</a:t>
            </a:r>
            <a:r>
              <a:rPr dirty="0" sz="1150" spc="2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expresamente</a:t>
            </a:r>
            <a:r>
              <a:rPr dirty="0" sz="1150" spc="2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</a:t>
            </a:r>
            <a:r>
              <a:rPr dirty="0" sz="1150" spc="2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 spc="2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consideración</a:t>
            </a:r>
            <a:r>
              <a:rPr dirty="0" sz="1150" spc="2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 spc="2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los</a:t>
            </a:r>
            <a:r>
              <a:rPr dirty="0" sz="1150" spc="2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servicios</a:t>
            </a:r>
            <a:r>
              <a:rPr dirty="0" sz="1150" spc="2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prestados</a:t>
            </a:r>
            <a:r>
              <a:rPr dirty="0" sz="1150" spc="2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al</a:t>
            </a:r>
            <a:r>
              <a:rPr dirty="0" sz="1150" spc="21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EMPLEADOR</a:t>
            </a:r>
            <a:r>
              <a:rPr dirty="0" sz="1150" spc="23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20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 spc="20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</a:p>
          <a:p>
            <a:pPr marL="0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EMPRESA,</a:t>
            </a:r>
            <a:r>
              <a:rPr dirty="0" sz="1150" spc="24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el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TRABAJADOR</a:t>
            </a:r>
            <a:r>
              <a:rPr dirty="0" sz="1150" spc="24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obliga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revelar,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informar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divulgar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otros,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durante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duración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su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empleo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aun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habiéndose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extinguido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éste,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19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información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confidencial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secreta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cualquier</a:t>
            </a:r>
            <a:r>
              <a:rPr dirty="0" sz="1150" spc="1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otro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antecedente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referido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productos,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negocios,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métodos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sistemas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servicio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trabajo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giro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propio</a:t>
            </a:r>
          </a:p>
          <a:p>
            <a:pPr marL="0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-2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EMPLEADOR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-2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-2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EMPRESA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.</a:t>
            </a:r>
            <a:r>
              <a:rPr dirty="0" sz="1150" spc="-2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</a:t>
            </a:r>
            <a:r>
              <a:rPr dirty="0" sz="1150" spc="-2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entiende</a:t>
            </a:r>
            <a:r>
              <a:rPr dirty="0" sz="1150" spc="-2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por</a:t>
            </a:r>
            <a:r>
              <a:rPr dirty="0" sz="1150" spc="-2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información</a:t>
            </a:r>
            <a:r>
              <a:rPr dirty="0" sz="1150" spc="-2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secreta</a:t>
            </a:r>
            <a:r>
              <a:rPr dirty="0" sz="1150" spc="-2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-2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relacionada</a:t>
            </a:r>
            <a:r>
              <a:rPr dirty="0" sz="1150" spc="-2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</a:t>
            </a:r>
            <a:r>
              <a:rPr dirty="0" sz="1150" spc="-2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los</a:t>
            </a:r>
            <a:r>
              <a:rPr dirty="0" sz="1150" spc="-2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productos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servicios,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desarrollo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tecnología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métodos,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sistemas,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planes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trabajo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negocios,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estrategia</a:t>
            </a:r>
            <a:r>
              <a:rPr dirty="0" sz="1150" spc="8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mercados,</a:t>
            </a:r>
            <a:r>
              <a:rPr dirty="0" sz="1150" spc="39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costos</a:t>
            </a:r>
            <a:r>
              <a:rPr dirty="0" sz="1150" spc="39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u</a:t>
            </a:r>
            <a:r>
              <a:rPr dirty="0" sz="1150" spc="39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otra</a:t>
            </a:r>
            <a:r>
              <a:rPr dirty="0" sz="1150" spc="39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información</a:t>
            </a:r>
            <a:r>
              <a:rPr dirty="0" sz="1150" spc="39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confidencial</a:t>
            </a:r>
            <a:r>
              <a:rPr dirty="0" sz="1150" spc="39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 spc="39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privativa</a:t>
            </a:r>
            <a:r>
              <a:rPr dirty="0" sz="1150" spc="39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40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EMPLEADOR</a:t>
            </a:r>
            <a:r>
              <a:rPr dirty="0" sz="1150" spc="425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39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39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EMPRESA</a:t>
            </a:r>
          </a:p>
          <a:p>
            <a:pPr marL="0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USUARIA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.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Esta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obligación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extiende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también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13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información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secreta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privativa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los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clientes</a:t>
            </a:r>
            <a:r>
              <a:rPr dirty="0" sz="1150" spc="1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proveedores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EMPLEADOR</a:t>
            </a:r>
            <a:r>
              <a:rPr dirty="0" sz="1150" spc="31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EMPRESA</a:t>
            </a:r>
            <a:r>
              <a:rPr dirty="0" sz="1150" spc="31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USUARIA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.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partes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declaran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el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cumplimiento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por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parte</a:t>
            </a:r>
            <a:r>
              <a:rPr dirty="0" sz="1150" spc="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TRABAJADOR</a:t>
            </a:r>
            <a:r>
              <a:rPr dirty="0" sz="1150" spc="49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presente</a:t>
            </a:r>
            <a:r>
              <a:rPr dirty="0" sz="1150" spc="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cláusula</a:t>
            </a:r>
            <a:r>
              <a:rPr dirty="0" sz="1150" spc="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</a:t>
            </a:r>
            <a:r>
              <a:rPr dirty="0" sz="1150" spc="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esencia</a:t>
            </a:r>
            <a:r>
              <a:rPr dirty="0" sz="1150" spc="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este</a:t>
            </a:r>
            <a:r>
              <a:rPr dirty="0" sz="1150" spc="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contrato</a:t>
            </a:r>
            <a:r>
              <a:rPr dirty="0" sz="1150" spc="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su</a:t>
            </a:r>
            <a:r>
              <a:rPr dirty="0" sz="1150" spc="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incumplimiento</a:t>
            </a:r>
          </a:p>
          <a:p>
            <a:pPr marL="0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será</a:t>
            </a:r>
            <a:r>
              <a:rPr dirty="0" sz="1150" spc="5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considerado</a:t>
            </a:r>
            <a:r>
              <a:rPr dirty="0" sz="1150" spc="5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siempre</a:t>
            </a:r>
            <a:r>
              <a:rPr dirty="0" sz="1150" spc="5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5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50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máxima</a:t>
            </a:r>
            <a:r>
              <a:rPr dirty="0" sz="1150" spc="50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gravedad</a:t>
            </a:r>
            <a:r>
              <a:rPr dirty="0" sz="1150" spc="5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considerando</a:t>
            </a:r>
            <a:r>
              <a:rPr dirty="0" sz="1150" spc="5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el</a:t>
            </a:r>
            <a:r>
              <a:rPr dirty="0" sz="1150" spc="5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giro</a:t>
            </a:r>
            <a:r>
              <a:rPr dirty="0" sz="1150" spc="5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5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los</a:t>
            </a:r>
            <a:r>
              <a:rPr dirty="0" sz="1150" spc="5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negocios</a:t>
            </a:r>
            <a:r>
              <a:rPr dirty="0" sz="1150" spc="50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EMPLEADOR.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36588" y="4880087"/>
            <a:ext cx="5889087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NOVENO:</a:t>
            </a:r>
            <a:r>
              <a:rPr dirty="0" sz="1150" spc="3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INCUMPLIMIENTO</a:t>
            </a:r>
            <a:r>
              <a:rPr dirty="0" sz="1150" spc="3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GRAVE</a:t>
            </a:r>
            <a:r>
              <a:rPr dirty="0" sz="1150" spc="3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DE</a:t>
            </a:r>
            <a:r>
              <a:rPr dirty="0" sz="1150" spc="3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LAS</a:t>
            </a:r>
            <a:r>
              <a:rPr dirty="0" sz="1150" spc="3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OBLIGACIONES</a:t>
            </a:r>
            <a:r>
              <a:rPr dirty="0" sz="1150" spc="31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DEL</a:t>
            </a:r>
            <a:r>
              <a:rPr dirty="0" sz="1150" spc="3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TRABAJADOR.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36879" y="5215779"/>
            <a:ext cx="6854054" cy="134740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El</a:t>
            </a:r>
            <a:r>
              <a:rPr dirty="0" sz="1150" spc="250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TRABAJADOR</a:t>
            </a:r>
            <a:r>
              <a:rPr dirty="0" sz="1150" spc="250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manifiesta</a:t>
            </a:r>
            <a:r>
              <a:rPr dirty="0" sz="1150" spc="21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estar</a:t>
            </a:r>
            <a:r>
              <a:rPr dirty="0" sz="1150" spc="21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 spc="21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conocimiento</a:t>
            </a:r>
            <a:r>
              <a:rPr dirty="0" sz="1150" spc="21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</a:t>
            </a:r>
            <a:r>
              <a:rPr dirty="0" sz="1150" spc="21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todo</a:t>
            </a:r>
            <a:r>
              <a:rPr dirty="0" sz="1150" spc="21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incumplimiento</a:t>
            </a:r>
            <a:r>
              <a:rPr dirty="0" sz="1150" spc="21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 spc="21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</a:t>
            </a:r>
            <a:r>
              <a:rPr dirty="0" sz="1150" spc="21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estipulado</a:t>
            </a:r>
            <a:r>
              <a:rPr dirty="0" sz="1150" spc="21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 spc="21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el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presente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contrato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dará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derecho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al</a:t>
            </a:r>
            <a:r>
              <a:rPr dirty="0" sz="1150" spc="6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EMPLEADOR</a:t>
            </a:r>
            <a:r>
              <a:rPr dirty="0" sz="1150" spc="97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dar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término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éste,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acuerdo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el</a:t>
            </a:r>
            <a:r>
              <a:rPr dirty="0" sz="1150" spc="6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Artículo</a:t>
            </a:r>
            <a:r>
              <a:rPr dirty="0" sz="1150" spc="6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160</a:t>
            </a:r>
          </a:p>
          <a:p>
            <a:pPr marL="0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N°7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Código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Trabajo.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todo,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el</a:t>
            </a:r>
            <a:r>
              <a:rPr dirty="0" sz="1150" spc="-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TRABAJADOR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será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responsable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los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daños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perjuicios</a:t>
            </a:r>
            <a:r>
              <a:rPr dirty="0" sz="1150" spc="-3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su</a:t>
            </a:r>
            <a:r>
              <a:rPr dirty="0" sz="1150" spc="6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infracción</a:t>
            </a:r>
            <a:r>
              <a:rPr dirty="0" sz="1150" spc="6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cause</a:t>
            </a:r>
            <a:r>
              <a:rPr dirty="0" sz="1150" spc="6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al</a:t>
            </a:r>
            <a:r>
              <a:rPr dirty="0" sz="1150" spc="6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EMPLEADOR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,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sin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perjuicio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6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responsabilidad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penal</a:t>
            </a:r>
            <a:r>
              <a:rPr dirty="0" sz="1150" spc="5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pudiere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incurrir.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inobservancia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esta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cláusula,</a:t>
            </a:r>
            <a:r>
              <a:rPr dirty="0" sz="1150" spc="6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además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las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sanciones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laborales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procedan,</a:t>
            </a:r>
            <a:r>
              <a:rPr dirty="0" sz="1150" spc="6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dará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lugar</a:t>
            </a:r>
            <a:r>
              <a:rPr dirty="0" sz="1150" spc="6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 spc="6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las</a:t>
            </a:r>
          </a:p>
          <a:p>
            <a:pPr marL="0" marR="0">
              <a:lnSpc>
                <a:spcPts val="1287"/>
              </a:lnSpc>
              <a:spcBef>
                <a:spcPts val="201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acciones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criminales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establecen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el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artículo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N°284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Código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Penal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las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demás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</a:t>
            </a:r>
            <a:r>
              <a:rPr dirty="0" sz="1150" spc="-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procedan</a:t>
            </a:r>
          </a:p>
          <a:p>
            <a:pPr marL="0" marR="0">
              <a:lnSpc>
                <a:spcPts val="1287"/>
              </a:lnSpc>
              <a:spcBef>
                <a:spcPts val="224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acuerdo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legislación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vigente.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36879" y="6687743"/>
            <a:ext cx="1986135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DECIMO:</a:t>
            </a:r>
            <a:r>
              <a:rPr dirty="0" sz="1150" spc="3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AUTORIZACIÓN.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6880" y="7020195"/>
            <a:ext cx="6853905" cy="158821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El</a:t>
            </a:r>
            <a:r>
              <a:rPr dirty="0" sz="1150" spc="66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TRABAJADOR</a:t>
            </a:r>
            <a:r>
              <a:rPr dirty="0" sz="1150" spc="66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autoriza</a:t>
            </a:r>
            <a:r>
              <a:rPr dirty="0" sz="1150" spc="63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al</a:t>
            </a:r>
            <a:r>
              <a:rPr dirty="0" sz="1150" spc="6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EMPLEADOR</a:t>
            </a:r>
            <a:r>
              <a:rPr dirty="0" sz="1150" spc="661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para</a:t>
            </a:r>
            <a:r>
              <a:rPr dirty="0" sz="1150" spc="63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deducir,</a:t>
            </a:r>
            <a:r>
              <a:rPr dirty="0" sz="1150" spc="63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descontar</a:t>
            </a:r>
            <a:r>
              <a:rPr dirty="0" sz="1150" spc="63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 spc="63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compensar</a:t>
            </a:r>
            <a:r>
              <a:rPr dirty="0" sz="1150" spc="63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63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sus</a:t>
            </a:r>
          </a:p>
          <a:p>
            <a:pPr marL="0" marR="0">
              <a:lnSpc>
                <a:spcPts val="128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remuneraciones</a:t>
            </a:r>
            <a:r>
              <a:rPr dirty="0" sz="1150" spc="5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</a:t>
            </a:r>
            <a:r>
              <a:rPr dirty="0" sz="1150" spc="5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cualquier</a:t>
            </a:r>
            <a:r>
              <a:rPr dirty="0" sz="1150" spc="5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otra</a:t>
            </a:r>
            <a:r>
              <a:rPr dirty="0" sz="1150" spc="5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prestación</a:t>
            </a:r>
            <a:r>
              <a:rPr dirty="0" sz="1150" spc="5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 spc="5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</a:t>
            </a:r>
            <a:r>
              <a:rPr dirty="0" sz="1150" spc="5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pudiere</a:t>
            </a:r>
            <a:r>
              <a:rPr dirty="0" sz="1150" spc="5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tener</a:t>
            </a:r>
            <a:r>
              <a:rPr dirty="0" sz="1150" spc="5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derecho</a:t>
            </a:r>
            <a:r>
              <a:rPr dirty="0" sz="1150" spc="5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</a:t>
            </a:r>
            <a:r>
              <a:rPr dirty="0" sz="1150" spc="5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motivo</a:t>
            </a:r>
            <a:r>
              <a:rPr dirty="0" sz="1150" spc="5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5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término</a:t>
            </a:r>
            <a:r>
              <a:rPr dirty="0" sz="1150" spc="5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57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su</a:t>
            </a:r>
          </a:p>
          <a:p>
            <a:pPr marL="0" marR="0">
              <a:lnSpc>
                <a:spcPts val="1287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contrato,</a:t>
            </a:r>
            <a:r>
              <a:rPr dirty="0" sz="1150" spc="2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todo</a:t>
            </a:r>
            <a:r>
              <a:rPr dirty="0" sz="1150" spc="2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saldo</a:t>
            </a:r>
            <a:r>
              <a:rPr dirty="0" sz="1150" spc="2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pendiente</a:t>
            </a:r>
            <a:r>
              <a:rPr dirty="0" sz="1150" spc="2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</a:t>
            </a:r>
            <a:r>
              <a:rPr dirty="0" sz="1150" spc="2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tuviere</a:t>
            </a:r>
            <a:r>
              <a:rPr dirty="0" sz="1150" spc="2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</a:t>
            </a:r>
            <a:r>
              <a:rPr dirty="0" sz="1150" spc="2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</a:t>
            </a:r>
            <a:r>
              <a:rPr dirty="0" sz="1150" spc="2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</a:t>
            </a:r>
            <a:r>
              <a:rPr dirty="0" sz="1150" spc="22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EMPLEADOR</a:t>
            </a:r>
            <a:r>
              <a:rPr dirty="0" sz="1150" spc="248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por</a:t>
            </a:r>
            <a:r>
              <a:rPr dirty="0" sz="1150" spc="2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cualquier</a:t>
            </a:r>
            <a:r>
              <a:rPr dirty="0" sz="1150" spc="2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causa</a:t>
            </a:r>
            <a:r>
              <a:rPr dirty="0" sz="1150" spc="21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(entre</a:t>
            </a:r>
            <a:r>
              <a:rPr dirty="0" sz="1150" spc="2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otros:</a:t>
            </a:r>
          </a:p>
          <a:p>
            <a:pPr marL="146" marR="0">
              <a:lnSpc>
                <a:spcPts val="1287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anticipos,</a:t>
            </a:r>
            <a:r>
              <a:rPr dirty="0" sz="1150" spc="4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préstamos,</a:t>
            </a:r>
            <a:r>
              <a:rPr dirty="0" sz="1150" spc="4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etc.),</a:t>
            </a:r>
            <a:r>
              <a:rPr dirty="0" sz="1150" spc="4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</a:t>
            </a:r>
            <a:r>
              <a:rPr dirty="0" sz="1150" spc="4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no</a:t>
            </a:r>
            <a:r>
              <a:rPr dirty="0" sz="1150" spc="4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podrá</a:t>
            </a:r>
            <a:r>
              <a:rPr dirty="0" sz="1150" spc="4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exceder</a:t>
            </a:r>
            <a:r>
              <a:rPr dirty="0" sz="1150" spc="4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 spc="4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su</a:t>
            </a:r>
            <a:r>
              <a:rPr dirty="0" sz="1150" spc="4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conjunto</a:t>
            </a:r>
            <a:r>
              <a:rPr dirty="0" sz="1150" spc="4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4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45%</a:t>
            </a:r>
            <a:r>
              <a:rPr dirty="0" sz="1150" spc="4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4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4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remuneración</a:t>
            </a:r>
            <a:r>
              <a:rPr dirty="0" sz="1150" spc="4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total</a:t>
            </a:r>
            <a:r>
              <a:rPr dirty="0" sz="1150" spc="45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</a:p>
          <a:p>
            <a:pPr marL="146" marR="0">
              <a:lnSpc>
                <a:spcPts val="128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trabajador,</a:t>
            </a:r>
            <a:r>
              <a:rPr dirty="0" sz="1150" spc="22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22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acuerdo</a:t>
            </a:r>
            <a:r>
              <a:rPr dirty="0" sz="1150" spc="22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</a:t>
            </a:r>
            <a:r>
              <a:rPr dirty="0" sz="1150" spc="22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</a:t>
            </a:r>
            <a:r>
              <a:rPr dirty="0" sz="1150" spc="221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establecido</a:t>
            </a:r>
            <a:r>
              <a:rPr dirty="0" sz="1150" spc="22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 spc="22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el</a:t>
            </a:r>
            <a:r>
              <a:rPr dirty="0" sz="1150" spc="21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artículo</a:t>
            </a:r>
            <a:r>
              <a:rPr dirty="0" sz="1150" spc="22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N°58</a:t>
            </a:r>
            <a:r>
              <a:rPr dirty="0" sz="1150" spc="216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 spc="-15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19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Código</a:t>
            </a:r>
            <a:r>
              <a:rPr dirty="0" sz="1150" spc="21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22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Trabajo,</a:t>
            </a:r>
            <a:r>
              <a:rPr dirty="0" sz="1150" spc="21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saldos</a:t>
            </a:r>
            <a:r>
              <a:rPr dirty="0" sz="1150" spc="21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</a:t>
            </a:r>
            <a:r>
              <a:rPr dirty="0" sz="1150" spc="22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</a:t>
            </a:r>
          </a:p>
          <a:p>
            <a:pPr marL="292" marR="0">
              <a:lnSpc>
                <a:spcPts val="1287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entenderán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plazo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vencido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plenamente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exigibles.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Para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dichos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efectos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partes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dejarán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constancia</a:t>
            </a:r>
          </a:p>
          <a:p>
            <a:pPr marL="292" marR="0">
              <a:lnSpc>
                <a:spcPts val="1287"/>
              </a:lnSpc>
              <a:spcBef>
                <a:spcPts val="222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por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escrito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los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montos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comprendidos,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naturaleza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estos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autorización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32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descuento</a:t>
            </a:r>
          </a:p>
          <a:p>
            <a:pPr marL="291" marR="0">
              <a:lnSpc>
                <a:spcPts val="1287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correspondiente.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7171" y="8729904"/>
            <a:ext cx="2578213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DÉCIMO</a:t>
            </a:r>
            <a:r>
              <a:rPr dirty="0" sz="1150" spc="3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PRIMERO:</a:t>
            </a:r>
            <a:r>
              <a:rPr dirty="0" sz="1150" spc="32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EJEMPLARES.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37171" y="9068305"/>
            <a:ext cx="6852523" cy="59466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Este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contrato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se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extiende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tres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(3)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ejemplares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mismo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tenor,</a:t>
            </a:r>
            <a:r>
              <a:rPr dirty="0" sz="1150" spc="20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quedando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uno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(1)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 spc="20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poder</a:t>
            </a:r>
            <a:r>
              <a:rPr dirty="0" sz="1150" spc="209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</a:p>
          <a:p>
            <a:pPr marL="0" marR="0">
              <a:lnSpc>
                <a:spcPts val="1287"/>
              </a:lnSpc>
              <a:spcBef>
                <a:spcPts val="248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TRABAJADOR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,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uno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(1)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poder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del</a:t>
            </a:r>
            <a:r>
              <a:rPr dirty="0" sz="1150" spc="94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EMPLEADOR</a:t>
            </a:r>
            <a:r>
              <a:rPr dirty="0" sz="1150" spc="126">
                <a:solidFill>
                  <a:srgbClr val="000000"/>
                </a:solidFill>
                <a:latin typeface="KFIKWO+Arial-BoldMT"/>
                <a:cs typeface="KFIKWO+Arial-Bold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uno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(1)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poder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de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 spc="98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KFIKWO+Arial-BoldMT"/>
                <a:cs typeface="KFIKWO+Arial-BoldMT"/>
              </a:rPr>
              <a:t>EMPRESA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.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Las</a:t>
            </a:r>
            <a:r>
              <a:rPr dirty="0" sz="1150" spc="93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partes</a:t>
            </a:r>
          </a:p>
          <a:p>
            <a:pPr marL="146" marR="0">
              <a:lnSpc>
                <a:spcPts val="1287"/>
              </a:lnSpc>
              <a:spcBef>
                <a:spcPts val="272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ratifican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sus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acuerdos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y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firman,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en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la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fecha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arriba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UUTQHB+ArialMT"/>
                <a:cs typeface="UUTQHB+ArialMT"/>
              </a:rPr>
              <a:t>indicada.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695447" y="4799330"/>
            <a:ext cx="4187515" cy="1249679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445768" y="445133"/>
            <a:ext cx="6694805" cy="3075939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1184908" y="1855469"/>
            <a:ext cx="2451100" cy="396875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90219" y="641604"/>
            <a:ext cx="6257544" cy="274319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94308" y="1089659"/>
            <a:ext cx="1438656" cy="289560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651252" y="3052571"/>
            <a:ext cx="2298192" cy="164592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93268" y="643073"/>
            <a:ext cx="6390060" cy="3096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938"/>
              </a:lnSpc>
              <a:spcBef>
                <a:spcPts val="0"/>
              </a:spcBef>
              <a:spcAft>
                <a:spcPts val="0"/>
              </a:spcAft>
            </a:pP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Este</a:t>
            </a:r>
            <a:r>
              <a:rPr dirty="0" sz="850" spc="12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documento</a:t>
            </a:r>
            <a:r>
              <a:rPr dirty="0" sz="850" spc="-15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electrónico</a:t>
            </a:r>
            <a:r>
              <a:rPr dirty="0" sz="850" spc="1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 spc="-17">
                <a:solidFill>
                  <a:srgbClr val="000000"/>
                </a:solidFill>
                <a:latin typeface="BPSPRA+ArialMT"/>
                <a:cs typeface="BPSPRA+ArialMT"/>
              </a:rPr>
              <a:t>ha</a:t>
            </a:r>
            <a:r>
              <a:rPr dirty="0" sz="850" spc="28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sido</a:t>
            </a:r>
            <a:r>
              <a:rPr dirty="0" sz="850" spc="13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firmado</a:t>
            </a:r>
            <a:r>
              <a:rPr dirty="0" sz="850" spc="-12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digitalmente</a:t>
            </a:r>
            <a:r>
              <a:rPr dirty="0" sz="850" spc="-15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en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 spc="-14">
                <a:solidFill>
                  <a:srgbClr val="000000"/>
                </a:solidFill>
                <a:latin typeface="BPSPRA+ArialMT"/>
                <a:cs typeface="BPSPRA+ArialMT"/>
              </a:rPr>
              <a:t>ECM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de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BPO-Advisors</a:t>
            </a:r>
            <a:r>
              <a:rPr dirty="0" sz="850" spc="-14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y</a:t>
            </a:r>
            <a:r>
              <a:rPr dirty="0" sz="850" spc="11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está</a:t>
            </a:r>
            <a:r>
              <a:rPr dirty="0" sz="850" spc="13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autenticado</a:t>
            </a:r>
            <a:r>
              <a:rPr dirty="0" sz="850" spc="12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a</a:t>
            </a:r>
            <a:r>
              <a:rPr dirty="0" sz="850" spc="-13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través</a:t>
            </a:r>
            <a:r>
              <a:rPr dirty="0" sz="850" spc="1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del</a:t>
            </a:r>
            <a:r>
              <a:rPr dirty="0" sz="850" spc="13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Registro</a:t>
            </a:r>
            <a:r>
              <a:rPr dirty="0" sz="850" spc="12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Civil</a:t>
            </a:r>
            <a:r>
              <a:rPr dirty="0" sz="850" spc="-11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e</a:t>
            </a:r>
          </a:p>
          <a:p>
            <a:pPr marL="2578608" marR="0">
              <a:lnSpc>
                <a:spcPts val="938"/>
              </a:lnSpc>
              <a:spcBef>
                <a:spcPts val="261"/>
              </a:spcBef>
              <a:spcAft>
                <a:spcPts val="0"/>
              </a:spcAft>
            </a:pP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Identificación</a:t>
            </a:r>
            <a:r>
              <a:rPr dirty="0" sz="850" spc="-15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de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50">
                <a:solidFill>
                  <a:srgbClr val="000000"/>
                </a:solidFill>
                <a:latin typeface="BPSPRA+ArialMT"/>
                <a:cs typeface="BPSPRA+ArialMT"/>
              </a:rPr>
              <a:t>Chile.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94308" y="1089974"/>
            <a:ext cx="1573921" cy="32783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31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>
                <a:solidFill>
                  <a:srgbClr val="000000"/>
                </a:solidFill>
                <a:latin typeface="BPSPRA+ArialMT"/>
                <a:cs typeface="BPSPRA+ArialMT"/>
              </a:rPr>
              <a:t>Nombre:</a:t>
            </a:r>
            <a:r>
              <a:rPr dirty="0" sz="750" spc="19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750">
                <a:solidFill>
                  <a:srgbClr val="000000"/>
                </a:solidFill>
                <a:latin typeface="DCJFSB+Arial-BoldMT"/>
                <a:cs typeface="DCJFSB+Arial-BoldMT"/>
              </a:rPr>
              <a:t>LUIS</a:t>
            </a:r>
            <a:r>
              <a:rPr dirty="0" sz="750" spc="34">
                <a:solidFill>
                  <a:srgbClr val="000000"/>
                </a:solidFill>
                <a:latin typeface="DCJFSB+Arial-BoldMT"/>
                <a:cs typeface="DCJFSB+Arial-BoldMT"/>
              </a:rPr>
              <a:t> </a:t>
            </a:r>
            <a:r>
              <a:rPr dirty="0" sz="750">
                <a:solidFill>
                  <a:srgbClr val="000000"/>
                </a:solidFill>
                <a:latin typeface="DCJFSB+Arial-BoldMT"/>
                <a:cs typeface="DCJFSB+Arial-BoldMT"/>
              </a:rPr>
              <a:t>SOTO</a:t>
            </a:r>
            <a:r>
              <a:rPr dirty="0" sz="750" spc="22">
                <a:solidFill>
                  <a:srgbClr val="000000"/>
                </a:solidFill>
                <a:latin typeface="DCJFSB+Arial-BoldMT"/>
                <a:cs typeface="DCJFSB+Arial-BoldMT"/>
              </a:rPr>
              <a:t> </a:t>
            </a:r>
            <a:r>
              <a:rPr dirty="0" sz="750">
                <a:solidFill>
                  <a:srgbClr val="000000"/>
                </a:solidFill>
                <a:latin typeface="DCJFSB+Arial-BoldMT"/>
                <a:cs typeface="DCJFSB+Arial-BoldMT"/>
              </a:rPr>
              <a:t>CATRIPAN</a:t>
            </a:r>
          </a:p>
          <a:p>
            <a:pPr marL="0" marR="0">
              <a:lnSpc>
                <a:spcPts val="884"/>
              </a:lnSpc>
              <a:spcBef>
                <a:spcPts val="565"/>
              </a:spcBef>
              <a:spcAft>
                <a:spcPts val="0"/>
              </a:spcAft>
            </a:pPr>
            <a:r>
              <a:rPr dirty="0" sz="800">
                <a:solidFill>
                  <a:srgbClr val="000000"/>
                </a:solidFill>
                <a:latin typeface="BPSPRA+ArialMT"/>
                <a:cs typeface="BPSPRA+ArialMT"/>
              </a:rPr>
              <a:t>RUT:</a:t>
            </a:r>
            <a:r>
              <a:rPr dirty="0" sz="800" spc="15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00">
                <a:solidFill>
                  <a:srgbClr val="000000"/>
                </a:solidFill>
                <a:latin typeface="DCJFSB+Arial-BoldMT"/>
                <a:cs typeface="DCJFSB+Arial-BoldMT"/>
              </a:rPr>
              <a:t>16.416.166-8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3450336" y="1086926"/>
            <a:ext cx="1872238" cy="3278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31"/>
              </a:lnSpc>
              <a:spcBef>
                <a:spcPts val="0"/>
              </a:spcBef>
              <a:spcAft>
                <a:spcPts val="0"/>
              </a:spcAft>
            </a:pPr>
            <a:r>
              <a:rPr dirty="0" sz="750">
                <a:solidFill>
                  <a:srgbClr val="000000"/>
                </a:solidFill>
                <a:latin typeface="BPSPRA+ArialMT"/>
                <a:cs typeface="BPSPRA+ArialMT"/>
              </a:rPr>
              <a:t>Nombre:</a:t>
            </a:r>
            <a:r>
              <a:rPr dirty="0" sz="75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750">
                <a:solidFill>
                  <a:srgbClr val="000000"/>
                </a:solidFill>
                <a:latin typeface="DCJFSB+Arial-BoldMT"/>
                <a:cs typeface="DCJFSB+Arial-BoldMT"/>
              </a:rPr>
              <a:t>VALESKA</a:t>
            </a:r>
            <a:r>
              <a:rPr dirty="0" sz="750" spc="20">
                <a:solidFill>
                  <a:srgbClr val="000000"/>
                </a:solidFill>
                <a:latin typeface="DCJFSB+Arial-BoldMT"/>
                <a:cs typeface="DCJFSB+Arial-BoldMT"/>
              </a:rPr>
              <a:t> </a:t>
            </a:r>
            <a:r>
              <a:rPr dirty="0" sz="750">
                <a:solidFill>
                  <a:srgbClr val="000000"/>
                </a:solidFill>
                <a:latin typeface="DCJFSB+Arial-BoldMT"/>
                <a:cs typeface="DCJFSB+Arial-BoldMT"/>
              </a:rPr>
              <a:t>JORQUERA</a:t>
            </a:r>
            <a:r>
              <a:rPr dirty="0" sz="750" spc="20">
                <a:solidFill>
                  <a:srgbClr val="000000"/>
                </a:solidFill>
                <a:latin typeface="DCJFSB+Arial-BoldMT"/>
                <a:cs typeface="DCJFSB+Arial-BoldMT"/>
              </a:rPr>
              <a:t> </a:t>
            </a:r>
            <a:r>
              <a:rPr dirty="0" sz="750">
                <a:solidFill>
                  <a:srgbClr val="000000"/>
                </a:solidFill>
                <a:latin typeface="DCJFSB+Arial-BoldMT"/>
                <a:cs typeface="DCJFSB+Arial-BoldMT"/>
              </a:rPr>
              <a:t>MENA</a:t>
            </a:r>
          </a:p>
          <a:p>
            <a:pPr marL="0" marR="0">
              <a:lnSpc>
                <a:spcPts val="884"/>
              </a:lnSpc>
              <a:spcBef>
                <a:spcPts val="565"/>
              </a:spcBef>
              <a:spcAft>
                <a:spcPts val="0"/>
              </a:spcAft>
            </a:pPr>
            <a:r>
              <a:rPr dirty="0" sz="800">
                <a:solidFill>
                  <a:srgbClr val="000000"/>
                </a:solidFill>
                <a:latin typeface="BPSPRA+ArialMT"/>
                <a:cs typeface="BPSPRA+ArialMT"/>
              </a:rPr>
              <a:t>RUT:</a:t>
            </a:r>
            <a:r>
              <a:rPr dirty="0" sz="80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00">
                <a:solidFill>
                  <a:srgbClr val="000000"/>
                </a:solidFill>
                <a:latin typeface="DCJFSB+Arial-BoldMT"/>
                <a:cs typeface="DCJFSB+Arial-BoldMT"/>
              </a:rPr>
              <a:t>16.071.143-8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76528" y="1849503"/>
            <a:ext cx="2341867" cy="2723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884"/>
              </a:lnSpc>
              <a:spcBef>
                <a:spcPts val="0"/>
              </a:spcBef>
              <a:spcAft>
                <a:spcPts val="0"/>
              </a:spcAft>
            </a:pPr>
            <a:r>
              <a:rPr dirty="0" sz="800">
                <a:solidFill>
                  <a:srgbClr val="000000"/>
                </a:solidFill>
                <a:latin typeface="BPSPRA+ArialMT"/>
                <a:cs typeface="BPSPRA+ArialMT"/>
              </a:rPr>
              <a:t>Nombre:</a:t>
            </a:r>
            <a:r>
              <a:rPr dirty="0" sz="80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00">
                <a:solidFill>
                  <a:srgbClr val="000000"/>
                </a:solidFill>
                <a:latin typeface="DCJFSB+Arial-BoldMT"/>
                <a:cs typeface="DCJFSB+Arial-BoldMT"/>
              </a:rPr>
              <a:t>KATHERIN</a:t>
            </a:r>
            <a:r>
              <a:rPr dirty="0" sz="800" spc="22">
                <a:solidFill>
                  <a:srgbClr val="000000"/>
                </a:solidFill>
                <a:latin typeface="DCJFSB+Arial-BoldMT"/>
                <a:cs typeface="DCJFSB+Arial-BoldMT"/>
              </a:rPr>
              <a:t> </a:t>
            </a:r>
            <a:r>
              <a:rPr dirty="0" sz="800">
                <a:solidFill>
                  <a:srgbClr val="000000"/>
                </a:solidFill>
                <a:latin typeface="DCJFSB+Arial-BoldMT"/>
                <a:cs typeface="DCJFSB+Arial-BoldMT"/>
              </a:rPr>
              <a:t>DEISY</a:t>
            </a:r>
            <a:r>
              <a:rPr dirty="0" sz="800" spc="22">
                <a:solidFill>
                  <a:srgbClr val="000000"/>
                </a:solidFill>
                <a:latin typeface="DCJFSB+Arial-BoldMT"/>
                <a:cs typeface="DCJFSB+Arial-BoldMT"/>
              </a:rPr>
              <a:t> </a:t>
            </a:r>
            <a:r>
              <a:rPr dirty="0" sz="800">
                <a:solidFill>
                  <a:srgbClr val="000000"/>
                </a:solidFill>
                <a:latin typeface="DCJFSB+Arial-BoldMT"/>
                <a:cs typeface="DCJFSB+Arial-BoldMT"/>
              </a:rPr>
              <a:t>DUQUE</a:t>
            </a:r>
            <a:r>
              <a:rPr dirty="0" sz="800" spc="22">
                <a:solidFill>
                  <a:srgbClr val="000000"/>
                </a:solidFill>
                <a:latin typeface="DCJFSB+Arial-BoldMT"/>
                <a:cs typeface="DCJFSB+Arial-BoldMT"/>
              </a:rPr>
              <a:t> </a:t>
            </a:r>
            <a:r>
              <a:rPr dirty="0" sz="800">
                <a:solidFill>
                  <a:srgbClr val="000000"/>
                </a:solidFill>
                <a:latin typeface="DCJFSB+Arial-BoldMT"/>
                <a:cs typeface="DCJFSB+Arial-BoldMT"/>
              </a:rPr>
              <a:t>SANCHEZ</a:t>
            </a:r>
          </a:p>
          <a:p>
            <a:pPr marL="0" marR="0">
              <a:lnSpc>
                <a:spcPts val="884"/>
              </a:lnSpc>
              <a:spcBef>
                <a:spcPts val="25"/>
              </a:spcBef>
              <a:spcAft>
                <a:spcPts val="0"/>
              </a:spcAft>
            </a:pPr>
            <a:r>
              <a:rPr dirty="0" sz="800">
                <a:solidFill>
                  <a:srgbClr val="000000"/>
                </a:solidFill>
                <a:latin typeface="BPSPRA+ArialMT"/>
                <a:cs typeface="BPSPRA+ArialMT"/>
              </a:rPr>
              <a:t>RUT:</a:t>
            </a:r>
            <a:r>
              <a:rPr dirty="0" sz="80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800">
                <a:solidFill>
                  <a:srgbClr val="000000"/>
                </a:solidFill>
                <a:latin typeface="DCJFSB+Arial-BoldMT"/>
                <a:cs typeface="DCJFSB+Arial-BoldMT"/>
              </a:rPr>
              <a:t>24.614.352-8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651252" y="3051698"/>
            <a:ext cx="2436459" cy="2015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87"/>
              </a:lnSpc>
              <a:spcBef>
                <a:spcPts val="0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BPSPRA+ArialMT"/>
                <a:cs typeface="BPSPRA+ArialMT"/>
              </a:rPr>
              <a:t>CVE:</a:t>
            </a:r>
            <a:r>
              <a:rPr dirty="0" sz="1150" spc="-18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1150">
                <a:solidFill>
                  <a:srgbClr val="000000"/>
                </a:solidFill>
                <a:latin typeface="BPSPRA+ArialMT"/>
                <a:cs typeface="BPSPRA+ArialMT"/>
              </a:rPr>
              <a:t>5e29f3257c842e0d29334211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942042" y="3502225"/>
            <a:ext cx="5838284" cy="39110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23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0000"/>
                </a:solidFill>
                <a:latin typeface="BPSPRA+ArialMT"/>
                <a:cs typeface="BPSPRA+ArialMT"/>
              </a:rPr>
              <a:t>ID</a:t>
            </a:r>
            <a:r>
              <a:rPr dirty="0" sz="110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1100">
                <a:solidFill>
                  <a:srgbClr val="000000"/>
                </a:solidFill>
                <a:latin typeface="BPSPRA+ArialMT"/>
                <a:cs typeface="BPSPRA+ArialMT"/>
              </a:rPr>
              <a:t>interno</a:t>
            </a:r>
            <a:r>
              <a:rPr dirty="0" sz="110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1100">
                <a:solidFill>
                  <a:srgbClr val="000000"/>
                </a:solidFill>
                <a:latin typeface="BPSPRA+ArialMT"/>
                <a:cs typeface="BPSPRA+ArialMT"/>
              </a:rPr>
              <a:t>Documento:</a:t>
            </a:r>
            <a:r>
              <a:rPr dirty="0" sz="1100">
                <a:solidFill>
                  <a:srgbClr val="000000"/>
                </a:solidFill>
                <a:latin typeface="BPSPRA+ArialMT"/>
                <a:cs typeface="BPSPRA+ArialMT"/>
              </a:rPr>
              <a:t> </a:t>
            </a:r>
            <a:r>
              <a:rPr dirty="0" sz="1100">
                <a:solidFill>
                  <a:srgbClr val="000000"/>
                </a:solidFill>
                <a:latin typeface="BPSPRA+ArialMT"/>
                <a:cs typeface="BPSPRA+ArialMT"/>
              </a:rPr>
              <a:t>5e29f3257c842e0d29334211-5e29f3257c842e0d293341fe-2018-12-</a:t>
            </a:r>
          </a:p>
          <a:p>
            <a:pPr marL="2388498" marR="0">
              <a:lnSpc>
                <a:spcPts val="1287"/>
              </a:lnSpc>
              <a:spcBef>
                <a:spcPts val="259"/>
              </a:spcBef>
              <a:spcAft>
                <a:spcPts val="0"/>
              </a:spcAft>
            </a:pPr>
            <a:r>
              <a:rPr dirty="0" sz="1150">
                <a:solidFill>
                  <a:srgbClr val="000000"/>
                </a:solidFill>
                <a:latin typeface="BPSPRA+ArialMT"/>
                <a:cs typeface="BPSPRA+ArialMT"/>
              </a:rPr>
              <a:t>06T18:39:44Z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ContainerAdministrator</dc:creator>
  <cp:lastModifiedBy>ContainerAdministrator</cp:lastModifiedBy>
  <cp:revision>1</cp:revision>
  <dcterms:modified xsi:type="dcterms:W3CDTF">2024-02-05T02:37:21+00:00</dcterms:modified>
</cp:coreProperties>
</file>